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1795" r:id="rId2"/>
    <p:sldId id="1800" r:id="rId3"/>
    <p:sldId id="1896" r:id="rId4"/>
    <p:sldId id="1904" r:id="rId5"/>
    <p:sldId id="1905" r:id="rId6"/>
    <p:sldId id="1906" r:id="rId7"/>
    <p:sldId id="1878" r:id="rId8"/>
    <p:sldId id="1907" r:id="rId9"/>
    <p:sldId id="1908" r:id="rId10"/>
    <p:sldId id="1909" r:id="rId11"/>
    <p:sldId id="1880" r:id="rId12"/>
    <p:sldId id="1799" r:id="rId13"/>
    <p:sldId id="1642" r:id="rId14"/>
    <p:sldId id="1882" r:id="rId15"/>
    <p:sldId id="1881" r:id="rId16"/>
    <p:sldId id="1659" r:id="rId17"/>
    <p:sldId id="263" r:id="rId18"/>
    <p:sldId id="1933" r:id="rId19"/>
    <p:sldId id="1935" r:id="rId20"/>
    <p:sldId id="1742" r:id="rId21"/>
    <p:sldId id="1848" r:id="rId22"/>
    <p:sldId id="1849" r:id="rId23"/>
    <p:sldId id="1850" r:id="rId24"/>
    <p:sldId id="1851" r:id="rId25"/>
    <p:sldId id="1758" r:id="rId26"/>
    <p:sldId id="1939" r:id="rId27"/>
    <p:sldId id="1940" r:id="rId28"/>
    <p:sldId id="1734" r:id="rId29"/>
    <p:sldId id="1847" r:id="rId30"/>
    <p:sldId id="1762" r:id="rId31"/>
    <p:sldId id="1746" r:id="rId32"/>
    <p:sldId id="1871" r:id="rId33"/>
    <p:sldId id="1853" r:id="rId34"/>
    <p:sldId id="1612" r:id="rId35"/>
    <p:sldId id="1613" r:id="rId36"/>
    <p:sldId id="1615" r:id="rId37"/>
    <p:sldId id="1643" r:id="rId38"/>
    <p:sldId id="1614" r:id="rId39"/>
    <p:sldId id="1602" r:id="rId40"/>
    <p:sldId id="1600" r:id="rId41"/>
    <p:sldId id="1601" r:id="rId42"/>
    <p:sldId id="1619" r:id="rId43"/>
    <p:sldId id="1620" r:id="rId44"/>
    <p:sldId id="1621" r:id="rId45"/>
    <p:sldId id="1625" r:id="rId46"/>
    <p:sldId id="1626" r:id="rId47"/>
    <p:sldId id="1624" r:id="rId48"/>
    <p:sldId id="1592" r:id="rId49"/>
    <p:sldId id="1854" r:id="rId50"/>
    <p:sldId id="405" r:id="rId51"/>
    <p:sldId id="403" r:id="rId52"/>
    <p:sldId id="1434" r:id="rId53"/>
    <p:sldId id="1435" r:id="rId54"/>
    <p:sldId id="1855" r:id="rId55"/>
    <p:sldId id="1856" r:id="rId56"/>
    <p:sldId id="1857" r:id="rId57"/>
    <p:sldId id="1926" r:id="rId58"/>
    <p:sldId id="1927" r:id="rId59"/>
    <p:sldId id="1928" r:id="rId60"/>
    <p:sldId id="1858" r:id="rId61"/>
    <p:sldId id="1930" r:id="rId62"/>
    <p:sldId id="1588" r:id="rId63"/>
    <p:sldId id="1792" r:id="rId64"/>
    <p:sldId id="1859" r:id="rId65"/>
    <p:sldId id="1810" r:id="rId66"/>
    <p:sldId id="1832" r:id="rId67"/>
    <p:sldId id="1829" r:id="rId68"/>
    <p:sldId id="1833" r:id="rId69"/>
    <p:sldId id="1835" r:id="rId70"/>
    <p:sldId id="1836" r:id="rId71"/>
    <p:sldId id="1931" r:id="rId72"/>
    <p:sldId id="1808" r:id="rId73"/>
    <p:sldId id="1803" r:id="rId74"/>
    <p:sldId id="1804" r:id="rId75"/>
    <p:sldId id="1805" r:id="rId76"/>
    <p:sldId id="1837" r:id="rId77"/>
    <p:sldId id="1932" r:id="rId78"/>
    <p:sldId id="1861" r:id="rId79"/>
    <p:sldId id="1862" r:id="rId80"/>
    <p:sldId id="1465" r:id="rId81"/>
    <p:sldId id="1925" r:id="rId82"/>
    <p:sldId id="1863" r:id="rId83"/>
    <p:sldId id="1938" r:id="rId84"/>
    <p:sldId id="1875" r:id="rId85"/>
    <p:sldId id="147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73AF"/>
    <a:srgbClr val="FF7F0F"/>
    <a:srgbClr val="F0F0F0"/>
    <a:srgbClr val="282828"/>
    <a:srgbClr val="1E1E1E"/>
    <a:srgbClr val="212327"/>
    <a:srgbClr val="0000FF"/>
    <a:srgbClr val="FF9300"/>
    <a:srgbClr val="040103"/>
    <a:srgbClr val="0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9"/>
    <p:restoredTop sz="91565"/>
  </p:normalViewPr>
  <p:slideViewPr>
    <p:cSldViewPr snapToGrid="0" snapToObjects="1">
      <p:cViewPr varScale="1">
        <p:scale>
          <a:sx n="112" d="100"/>
          <a:sy n="112" d="100"/>
        </p:scale>
        <p:origin x="1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E02F-F9AD-1243-9A3C-D806F53FC132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F1233-98AC-A140-BD6A-E50DFECCE6D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31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7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25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64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3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28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44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58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74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88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b76689d9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b76689d9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69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31edeaa13_0_3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31edeaa13_0_3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11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31edeaa13_0_3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31edeaa13_0_3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218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b76689d9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b76689d9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9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b4f23e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b4f23e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con situación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015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b76689d9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b76689d9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833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8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066C-E07D-4542-803D-9C91CADE0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2387D-F023-3246-9688-C449F0597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F3F4-EDE4-4A47-836E-90E30617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72795-38C3-A046-A319-99C9070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2CF6-31F2-DA4D-BBB9-A5FE2A56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685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847A-C0EB-4A4E-AF1C-0EDDD731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106B9-8D8A-AF44-811F-C3BEF6DDD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32C7-5679-DC41-A221-1CD04515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1219-59EE-B141-8FE5-AF054A6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2BEEF-FC7A-E74A-8149-DFDE6F54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682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CFA51-810D-074A-BE0A-295BEEC73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51E8A-F34C-D040-B485-40434254C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760E4-5EFE-4C44-8463-5C0A8169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D2F1-384E-B94D-BB80-09E47E42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2F384-2937-1649-AFAD-9859D87B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4768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170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C098-9D82-6D4B-82BE-742491A3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3918-8388-8B41-BD25-E9955A33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D7CFA-1CF8-EE4D-9853-236DEB32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5477-E088-C141-B221-8031547F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DC77-0E25-6347-958D-711F35A4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33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B150-D86B-5B40-8BC1-2E2C5C61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0F017-494C-A94A-8315-F21DCA48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6501-BA85-9947-A7CD-CBEACC5B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CD51-A848-6A43-A875-5D236DDE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3D35-815F-1F4B-B857-CB624D48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42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3EC-54FB-5242-8493-BE1B61C6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D460-DF5D-D545-A530-B84375144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31FA4-7982-E941-B1D0-715BC36B8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6301B-3AD5-F54C-AC5D-0C6687A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E54C-4217-EC42-B8E3-82E522F8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665DD-DCDD-494A-86AC-ADAC8AAF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154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85-BC77-6341-9EB9-0AB1E3B2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CC7-982B-2A47-BA3A-B7F55137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97254-5BC2-A045-A4BD-39B6FC2F3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B2B63-EE59-284D-A0D0-A0BF85051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BA3A5-C633-0445-942C-9D1B3C4E6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47A7-21D5-D94B-A18A-513DA7C6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63082-4EAA-5446-A5CD-58F2FE4A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FA243-D0BD-C548-AF40-EFDE64A5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03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0EDB-A2B4-084B-888A-307E9054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4148-99E2-B34F-B085-36ED48A3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2D435-5025-3840-BB2A-8BC7F71A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D2EC7-2C4F-F641-BFEA-733E6230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87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31B14-7E99-AC47-98AB-5765A2D2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8B770-9173-6140-93B6-C3DA8FC5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AADB6-55B5-6146-AD65-EADB228B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199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AEB-9908-524C-A9BB-1CAB60BA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FAE5-14AD-0241-8961-1A6685FE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5A03C-9FE8-3C47-8DB0-8361A778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45BDA-0F87-AB4C-971D-B2696E5C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04435-51CC-764F-B7D9-DB7D3D52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2AC7-D3EF-BF40-B205-76577076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29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2431-BA11-BF46-9450-99159A12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E095A-B3C9-B441-A479-2E5A6C660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02759-0FF1-5945-8E2A-CC578438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8F9F-1A01-7C4A-A6F5-561DA9B2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C437-A8B8-4749-84CB-3622469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8B090-70F0-7146-8EEB-E6DCF78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20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C96B7-E567-7445-92EA-25A875D2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3F1BE-DD60-8A4B-88B4-FDF7E8394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23E7-567B-8F47-AEA3-FD539D0B9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A876-FF9D-9F44-8113-4CA0B9A49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722B7-A668-3F44-BDFB-A058C3A8C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782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1.emf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emf"/><Relationship Id="rId11" Type="http://schemas.openxmlformats.org/officeDocument/2006/relationships/image" Target="../media/image22.png"/><Relationship Id="rId5" Type="http://schemas.openxmlformats.org/officeDocument/2006/relationships/image" Target="../media/image19.emf"/><Relationship Id="rId10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6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1.emf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emf"/><Relationship Id="rId11" Type="http://schemas.openxmlformats.org/officeDocument/2006/relationships/image" Target="../media/image18.emf"/><Relationship Id="rId5" Type="http://schemas.openxmlformats.org/officeDocument/2006/relationships/image" Target="../media/image19.emf"/><Relationship Id="rId10" Type="http://schemas.openxmlformats.org/officeDocument/2006/relationships/image" Target="../media/image16.emf"/><Relationship Id="rId4" Type="http://schemas.openxmlformats.org/officeDocument/2006/relationships/image" Target="../media/image17.emf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3.emf"/><Relationship Id="rId7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34.emf"/><Relationship Id="rId4" Type="http://schemas.openxmlformats.org/officeDocument/2006/relationships/image" Target="../media/image20.emf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33.emf"/><Relationship Id="rId7" Type="http://schemas.openxmlformats.org/officeDocument/2006/relationships/image" Target="../media/image16.emf"/><Relationship Id="rId12" Type="http://schemas.microsoft.com/office/2007/relationships/hdphoto" Target="../media/hdphoto4.wdp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11" Type="http://schemas.openxmlformats.org/officeDocument/2006/relationships/image" Target="../media/image36.png"/><Relationship Id="rId5" Type="http://schemas.openxmlformats.org/officeDocument/2006/relationships/image" Target="../media/image35.emf"/><Relationship Id="rId10" Type="http://schemas.openxmlformats.org/officeDocument/2006/relationships/image" Target="../media/image23.png"/><Relationship Id="rId4" Type="http://schemas.openxmlformats.org/officeDocument/2006/relationships/image" Target="../media/image20.emf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4v"/><Relationship Id="rId13" Type="http://schemas.openxmlformats.org/officeDocument/2006/relationships/image" Target="../media/image60.png"/><Relationship Id="rId3" Type="http://schemas.microsoft.com/office/2007/relationships/media" Target="../media/media2.m4v"/><Relationship Id="rId7" Type="http://schemas.microsoft.com/office/2007/relationships/media" Target="../media/media4.m4v"/><Relationship Id="rId12" Type="http://schemas.openxmlformats.org/officeDocument/2006/relationships/image" Target="../media/image59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video" Target="../media/media3.m4v"/><Relationship Id="rId11" Type="http://schemas.openxmlformats.org/officeDocument/2006/relationships/image" Target="../media/image58.png"/><Relationship Id="rId5" Type="http://schemas.microsoft.com/office/2007/relationships/media" Target="../media/media3.m4v"/><Relationship Id="rId10" Type="http://schemas.openxmlformats.org/officeDocument/2006/relationships/image" Target="../media/image57.png"/><Relationship Id="rId4" Type="http://schemas.openxmlformats.org/officeDocument/2006/relationships/video" Target="../media/media2.m4v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microsoft.com/office/2007/relationships/hdphoto" Target="../media/hdphoto6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emf"/><Relationship Id="rId11" Type="http://schemas.openxmlformats.org/officeDocument/2006/relationships/image" Target="../media/image23.png"/><Relationship Id="rId5" Type="http://schemas.openxmlformats.org/officeDocument/2006/relationships/image" Target="../media/image17.emf"/><Relationship Id="rId10" Type="http://schemas.openxmlformats.org/officeDocument/2006/relationships/image" Target="../media/image22.png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5167701" y="3075057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Fairness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79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/>
        </p:nvSpPr>
        <p:spPr>
          <a:xfrm>
            <a:off x="35000" y="1"/>
            <a:ext cx="12122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>
                <a:solidFill>
                  <a:schemeClr val="dk1"/>
                </a:solidFill>
                <a:latin typeface="Gill Sans MT" panose="020B0502020104020203" pitchFamily="34" charset="77"/>
                <a:ea typeface="Average"/>
                <a:cs typeface="Average"/>
                <a:sym typeface="Average"/>
              </a:rPr>
              <a:t>Introduction - </a:t>
            </a:r>
            <a:r>
              <a:rPr lang="en" sz="1600">
                <a:solidFill>
                  <a:schemeClr val="dk2"/>
                </a:solidFill>
                <a:latin typeface="Gill Sans MT" panose="020B0502020104020203" pitchFamily="34" charset="77"/>
                <a:ea typeface="Average"/>
                <a:cs typeface="Average"/>
                <a:sym typeface="Average"/>
              </a:rPr>
              <a:t>Related Work - Proposed Methods - Methodology - Results - Conclusions</a:t>
            </a:r>
            <a:endParaRPr sz="1600">
              <a:solidFill>
                <a:schemeClr val="dk2"/>
              </a:solidFill>
              <a:latin typeface="Gill Sans MT" panose="020B0502020104020203" pitchFamily="34" charset="77"/>
              <a:ea typeface="Average"/>
              <a:cs typeface="Average"/>
              <a:sym typeface="Averag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B710BC-EFCD-4B47-85F6-5EEC76642534}"/>
              </a:ext>
            </a:extLst>
          </p:cNvPr>
          <p:cNvSpPr/>
          <p:nvPr/>
        </p:nvSpPr>
        <p:spPr>
          <a:xfrm>
            <a:off x="1203960" y="-152400"/>
            <a:ext cx="9265920" cy="64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8E2925-309B-71F2-9B18-9328C5CF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1210609"/>
            <a:ext cx="7899400" cy="5537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F1701281-C562-0E18-B311-ABCE68788A76}"/>
              </a:ext>
            </a:extLst>
          </p:cNvPr>
          <p:cNvSpPr/>
          <p:nvPr/>
        </p:nvSpPr>
        <p:spPr>
          <a:xfrm>
            <a:off x="3082833" y="2387717"/>
            <a:ext cx="3801292" cy="3227889"/>
          </a:xfrm>
          <a:custGeom>
            <a:avLst/>
            <a:gdLst>
              <a:gd name="connsiteX0" fmla="*/ 0 w 4010297"/>
              <a:gd name="connsiteY0" fmla="*/ 2473458 h 2487883"/>
              <a:gd name="connsiteX1" fmla="*/ 117566 w 4010297"/>
              <a:gd name="connsiteY1" fmla="*/ 2342829 h 2487883"/>
              <a:gd name="connsiteX2" fmla="*/ 365760 w 4010297"/>
              <a:gd name="connsiteY2" fmla="*/ 1441492 h 2487883"/>
              <a:gd name="connsiteX3" fmla="*/ 627017 w 4010297"/>
              <a:gd name="connsiteY3" fmla="*/ 370338 h 2487883"/>
              <a:gd name="connsiteX4" fmla="*/ 901337 w 4010297"/>
              <a:gd name="connsiteY4" fmla="*/ 4578 h 2487883"/>
              <a:gd name="connsiteX5" fmla="*/ 1175657 w 4010297"/>
              <a:gd name="connsiteY5" fmla="*/ 239709 h 2487883"/>
              <a:gd name="connsiteX6" fmla="*/ 1685109 w 4010297"/>
              <a:gd name="connsiteY6" fmla="*/ 1232487 h 2487883"/>
              <a:gd name="connsiteX7" fmla="*/ 2272937 w 4010297"/>
              <a:gd name="connsiteY7" fmla="*/ 2055447 h 2487883"/>
              <a:gd name="connsiteX8" fmla="*/ 3069771 w 4010297"/>
              <a:gd name="connsiteY8" fmla="*/ 2421207 h 2487883"/>
              <a:gd name="connsiteX9" fmla="*/ 4010297 w 4010297"/>
              <a:gd name="connsiteY9" fmla="*/ 2486521 h 248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0297" h="2487883">
                <a:moveTo>
                  <a:pt x="0" y="2473458"/>
                </a:moveTo>
                <a:cubicBezTo>
                  <a:pt x="28303" y="2494140"/>
                  <a:pt x="56606" y="2514823"/>
                  <a:pt x="117566" y="2342829"/>
                </a:cubicBezTo>
                <a:cubicBezTo>
                  <a:pt x="178526" y="2170835"/>
                  <a:pt x="280852" y="1770240"/>
                  <a:pt x="365760" y="1441492"/>
                </a:cubicBezTo>
                <a:cubicBezTo>
                  <a:pt x="450668" y="1112744"/>
                  <a:pt x="537754" y="609824"/>
                  <a:pt x="627017" y="370338"/>
                </a:cubicBezTo>
                <a:cubicBezTo>
                  <a:pt x="716280" y="130852"/>
                  <a:pt x="809897" y="26349"/>
                  <a:pt x="901337" y="4578"/>
                </a:cubicBezTo>
                <a:cubicBezTo>
                  <a:pt x="992777" y="-17193"/>
                  <a:pt x="1045028" y="35058"/>
                  <a:pt x="1175657" y="239709"/>
                </a:cubicBezTo>
                <a:cubicBezTo>
                  <a:pt x="1306286" y="444360"/>
                  <a:pt x="1502229" y="929864"/>
                  <a:pt x="1685109" y="1232487"/>
                </a:cubicBezTo>
                <a:cubicBezTo>
                  <a:pt x="1867989" y="1535110"/>
                  <a:pt x="2042160" y="1857327"/>
                  <a:pt x="2272937" y="2055447"/>
                </a:cubicBezTo>
                <a:cubicBezTo>
                  <a:pt x="2503714" y="2253567"/>
                  <a:pt x="2780211" y="2349361"/>
                  <a:pt x="3069771" y="2421207"/>
                </a:cubicBezTo>
                <a:cubicBezTo>
                  <a:pt x="3359331" y="2493053"/>
                  <a:pt x="3684814" y="2489787"/>
                  <a:pt x="4010297" y="2486521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BC215CD-3BB5-3412-F384-C39A775016A5}"/>
              </a:ext>
            </a:extLst>
          </p:cNvPr>
          <p:cNvSpPr/>
          <p:nvPr/>
        </p:nvSpPr>
        <p:spPr>
          <a:xfrm flipH="1">
            <a:off x="2769321" y="3720129"/>
            <a:ext cx="6074232" cy="1895036"/>
          </a:xfrm>
          <a:custGeom>
            <a:avLst/>
            <a:gdLst>
              <a:gd name="connsiteX0" fmla="*/ 0 w 4010297"/>
              <a:gd name="connsiteY0" fmla="*/ 2473458 h 2487883"/>
              <a:gd name="connsiteX1" fmla="*/ 117566 w 4010297"/>
              <a:gd name="connsiteY1" fmla="*/ 2342829 h 2487883"/>
              <a:gd name="connsiteX2" fmla="*/ 365760 w 4010297"/>
              <a:gd name="connsiteY2" fmla="*/ 1441492 h 2487883"/>
              <a:gd name="connsiteX3" fmla="*/ 627017 w 4010297"/>
              <a:gd name="connsiteY3" fmla="*/ 370338 h 2487883"/>
              <a:gd name="connsiteX4" fmla="*/ 901337 w 4010297"/>
              <a:gd name="connsiteY4" fmla="*/ 4578 h 2487883"/>
              <a:gd name="connsiteX5" fmla="*/ 1175657 w 4010297"/>
              <a:gd name="connsiteY5" fmla="*/ 239709 h 2487883"/>
              <a:gd name="connsiteX6" fmla="*/ 1685109 w 4010297"/>
              <a:gd name="connsiteY6" fmla="*/ 1232487 h 2487883"/>
              <a:gd name="connsiteX7" fmla="*/ 2272937 w 4010297"/>
              <a:gd name="connsiteY7" fmla="*/ 2055447 h 2487883"/>
              <a:gd name="connsiteX8" fmla="*/ 3069771 w 4010297"/>
              <a:gd name="connsiteY8" fmla="*/ 2421207 h 2487883"/>
              <a:gd name="connsiteX9" fmla="*/ 4010297 w 4010297"/>
              <a:gd name="connsiteY9" fmla="*/ 2486521 h 248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0297" h="2487883">
                <a:moveTo>
                  <a:pt x="0" y="2473458"/>
                </a:moveTo>
                <a:cubicBezTo>
                  <a:pt x="28303" y="2494140"/>
                  <a:pt x="56606" y="2514823"/>
                  <a:pt x="117566" y="2342829"/>
                </a:cubicBezTo>
                <a:cubicBezTo>
                  <a:pt x="178526" y="2170835"/>
                  <a:pt x="280852" y="1770240"/>
                  <a:pt x="365760" y="1441492"/>
                </a:cubicBezTo>
                <a:cubicBezTo>
                  <a:pt x="450668" y="1112744"/>
                  <a:pt x="537754" y="609824"/>
                  <a:pt x="627017" y="370338"/>
                </a:cubicBezTo>
                <a:cubicBezTo>
                  <a:pt x="716280" y="130852"/>
                  <a:pt x="809897" y="26349"/>
                  <a:pt x="901337" y="4578"/>
                </a:cubicBezTo>
                <a:cubicBezTo>
                  <a:pt x="992777" y="-17193"/>
                  <a:pt x="1045028" y="35058"/>
                  <a:pt x="1175657" y="239709"/>
                </a:cubicBezTo>
                <a:cubicBezTo>
                  <a:pt x="1306286" y="444360"/>
                  <a:pt x="1502229" y="929864"/>
                  <a:pt x="1685109" y="1232487"/>
                </a:cubicBezTo>
                <a:cubicBezTo>
                  <a:pt x="1867989" y="1535110"/>
                  <a:pt x="2042160" y="1857327"/>
                  <a:pt x="2272937" y="2055447"/>
                </a:cubicBezTo>
                <a:cubicBezTo>
                  <a:pt x="2503714" y="2253567"/>
                  <a:pt x="2780211" y="2349361"/>
                  <a:pt x="3069771" y="2421207"/>
                </a:cubicBezTo>
                <a:cubicBezTo>
                  <a:pt x="3359331" y="2493053"/>
                  <a:pt x="3684814" y="2489787"/>
                  <a:pt x="4010297" y="2486521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70A053-9DBF-A150-7DBD-2CC99C6AE39D}"/>
              </a:ext>
            </a:extLst>
          </p:cNvPr>
          <p:cNvSpPr/>
          <p:nvPr/>
        </p:nvSpPr>
        <p:spPr>
          <a:xfrm>
            <a:off x="7001692" y="1486380"/>
            <a:ext cx="2647764" cy="90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8077FB-67BE-EC9E-E024-F068ADA84089}"/>
              </a:ext>
            </a:extLst>
          </p:cNvPr>
          <p:cNvCxnSpPr/>
          <p:nvPr/>
        </p:nvCxnSpPr>
        <p:spPr>
          <a:xfrm>
            <a:off x="7315197" y="1878266"/>
            <a:ext cx="53557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305977-C136-1B3A-EA89-0FB320AF28C3}"/>
              </a:ext>
            </a:extLst>
          </p:cNvPr>
          <p:cNvSpPr txBox="1"/>
          <p:nvPr/>
        </p:nvSpPr>
        <p:spPr>
          <a:xfrm>
            <a:off x="7964075" y="1693600"/>
            <a:ext cx="6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Total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CC7395-3C8D-C9A4-9663-13AA8241BB7E}"/>
              </a:ext>
            </a:extLst>
          </p:cNvPr>
          <p:cNvCxnSpPr/>
          <p:nvPr/>
        </p:nvCxnSpPr>
        <p:spPr>
          <a:xfrm>
            <a:off x="7328260" y="2213915"/>
            <a:ext cx="535577" cy="0"/>
          </a:xfrm>
          <a:prstGeom prst="line">
            <a:avLst/>
          </a:prstGeom>
          <a:ln w="28575">
            <a:solidFill>
              <a:srgbClr val="F048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635425-EF0B-BEC3-C9C9-2CD853847216}"/>
              </a:ext>
            </a:extLst>
          </p:cNvPr>
          <p:cNvSpPr txBox="1"/>
          <p:nvPr/>
        </p:nvSpPr>
        <p:spPr>
          <a:xfrm>
            <a:off x="7977138" y="2029249"/>
            <a:ext cx="155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Afro-American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021259-2B65-8E9D-4E1B-8CE9197029CB}"/>
              </a:ext>
            </a:extLst>
          </p:cNvPr>
          <p:cNvCxnSpPr/>
          <p:nvPr/>
        </p:nvCxnSpPr>
        <p:spPr>
          <a:xfrm>
            <a:off x="7339982" y="2532157"/>
            <a:ext cx="535577" cy="0"/>
          </a:xfrm>
          <a:prstGeom prst="line">
            <a:avLst/>
          </a:prstGeom>
          <a:ln w="28575">
            <a:solidFill>
              <a:srgbClr val="1615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032A9-CD2A-E21C-1A73-122E9190295F}"/>
              </a:ext>
            </a:extLst>
          </p:cNvPr>
          <p:cNvSpPr txBox="1"/>
          <p:nvPr/>
        </p:nvSpPr>
        <p:spPr>
          <a:xfrm>
            <a:off x="7988860" y="2347491"/>
            <a:ext cx="11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Caucasian</a:t>
            </a:r>
            <a:endParaRPr lang="es-ES_tradnl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5C1A11-1B76-BDB1-6C84-6378708E3751}"/>
              </a:ext>
            </a:extLst>
          </p:cNvPr>
          <p:cNvCxnSpPr>
            <a:cxnSpLocks/>
          </p:cNvCxnSpPr>
          <p:nvPr/>
        </p:nvCxnSpPr>
        <p:spPr>
          <a:xfrm>
            <a:off x="5442853" y="4342791"/>
            <a:ext cx="0" cy="149352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0F79A-E3AF-6175-BB80-7C801E54126E}"/>
              </a:ext>
            </a:extLst>
          </p:cNvPr>
          <p:cNvSpPr txBox="1"/>
          <p:nvPr/>
        </p:nvSpPr>
        <p:spPr>
          <a:xfrm>
            <a:off x="4883148" y="3475755"/>
            <a:ext cx="111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Global</a:t>
            </a:r>
          </a:p>
          <a:p>
            <a:pPr algn="ctr"/>
            <a:r>
              <a:rPr lang="es-ES_tradnl" dirty="0" err="1"/>
              <a:t>Threshold</a:t>
            </a:r>
            <a:endParaRPr lang="es-ES_trad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ADF728-4FDE-8648-CCE1-E77969EEEAA0}"/>
              </a:ext>
            </a:extLst>
          </p:cNvPr>
          <p:cNvGrpSpPr/>
          <p:nvPr/>
        </p:nvGrpSpPr>
        <p:grpSpPr>
          <a:xfrm>
            <a:off x="5061850" y="2427354"/>
            <a:ext cx="738428" cy="3415029"/>
            <a:chOff x="4340941" y="3798994"/>
            <a:chExt cx="324880" cy="173165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1A946B-3BEF-8370-5974-B7072D777C5C}"/>
                </a:ext>
              </a:extLst>
            </p:cNvPr>
            <p:cNvCxnSpPr>
              <a:cxnSpLocks/>
            </p:cNvCxnSpPr>
            <p:nvPr/>
          </p:nvCxnSpPr>
          <p:spPr>
            <a:xfrm>
              <a:off x="4665821" y="4191940"/>
              <a:ext cx="0" cy="1338705"/>
            </a:xfrm>
            <a:prstGeom prst="line">
              <a:avLst/>
            </a:prstGeom>
            <a:ln w="444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94FE338-FB9D-5B04-7C23-9414CD75E410}"/>
                </a:ext>
              </a:extLst>
            </p:cNvPr>
            <p:cNvCxnSpPr>
              <a:cxnSpLocks/>
            </p:cNvCxnSpPr>
            <p:nvPr/>
          </p:nvCxnSpPr>
          <p:spPr>
            <a:xfrm>
              <a:off x="4340941" y="3798994"/>
              <a:ext cx="0" cy="1731651"/>
            </a:xfrm>
            <a:prstGeom prst="line">
              <a:avLst/>
            </a:prstGeom>
            <a:ln w="44450">
              <a:solidFill>
                <a:srgbClr val="2F356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DD5EE0-C83B-D3D2-2153-675C4903A764}"/>
              </a:ext>
            </a:extLst>
          </p:cNvPr>
          <p:cNvGrpSpPr/>
          <p:nvPr/>
        </p:nvGrpSpPr>
        <p:grpSpPr>
          <a:xfrm>
            <a:off x="4039521" y="1721567"/>
            <a:ext cx="3101295" cy="1352118"/>
            <a:chOff x="3569254" y="2286056"/>
            <a:chExt cx="3101295" cy="13521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8DC706-FBBE-A4B7-DEBF-4D4B8B3DD8FF}"/>
                </a:ext>
              </a:extLst>
            </p:cNvPr>
            <p:cNvSpPr txBox="1"/>
            <p:nvPr/>
          </p:nvSpPr>
          <p:spPr>
            <a:xfrm>
              <a:off x="5066456" y="2991843"/>
              <a:ext cx="1604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 for </a:t>
              </a:r>
            </a:p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Afro-American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AA2E4B-8B26-2CF5-9095-9C2B40DEA587}"/>
                </a:ext>
              </a:extLst>
            </p:cNvPr>
            <p:cNvSpPr txBox="1"/>
            <p:nvPr/>
          </p:nvSpPr>
          <p:spPr>
            <a:xfrm>
              <a:off x="3569254" y="2286056"/>
              <a:ext cx="1492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F356A"/>
                  </a:solidFill>
                </a:rPr>
                <a:t>Threshold for </a:t>
              </a:r>
            </a:p>
            <a:p>
              <a:pPr algn="ctr"/>
              <a:r>
                <a:rPr lang="en-US" dirty="0">
                  <a:solidFill>
                    <a:srgbClr val="2F356A"/>
                  </a:solidFill>
                </a:rPr>
                <a:t>Caucasian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746F0C1-20A5-1271-7F36-DE1645101762}"/>
              </a:ext>
            </a:extLst>
          </p:cNvPr>
          <p:cNvSpPr/>
          <p:nvPr/>
        </p:nvSpPr>
        <p:spPr>
          <a:xfrm>
            <a:off x="1203960" y="5913674"/>
            <a:ext cx="9265920" cy="1480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2" name="Google Shape;230;p31">
            <a:extLst>
              <a:ext uri="{FF2B5EF4-FFF2-40B4-BE49-F238E27FC236}">
                <a16:creationId xmlns:a16="http://schemas.microsoft.com/office/drawing/2014/main" id="{2323868B-E159-F663-602D-EC6AA5130B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520" y="13391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accent2"/>
                </a:solidFill>
                <a:latin typeface="Gill Sans MT" panose="020B0502020104020203" pitchFamily="34" charset="77"/>
              </a:rPr>
              <a:t>Genuine – Impostor Distribution for VGG</a:t>
            </a:r>
            <a:endParaRPr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CF184-097B-1D55-48EE-9CB393D0E3D5}"/>
              </a:ext>
            </a:extLst>
          </p:cNvPr>
          <p:cNvSpPr txBox="1"/>
          <p:nvPr/>
        </p:nvSpPr>
        <p:spPr>
          <a:xfrm>
            <a:off x="322159" y="6200868"/>
            <a:ext cx="1136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Vangara</a:t>
            </a:r>
            <a:r>
              <a:rPr lang="en-A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K., King, M. C., </a:t>
            </a:r>
            <a:r>
              <a:rPr lang="en-A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Albiero</a:t>
            </a:r>
            <a:r>
              <a:rPr lang="en-A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V., &amp; Bowyer, K. (2019). Characterizing the variability in face recognition accuracy relative to race. In </a:t>
            </a:r>
            <a:r>
              <a:rPr lang="en-AU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 of the IEEE/CVF Conference on Computer Vision and Pattern Recognition Workshops</a:t>
            </a:r>
            <a:endParaRPr lang="es-ES_tradnl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7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l="8625" t="22121" b="5088"/>
          <a:stretch/>
        </p:blipFill>
        <p:spPr>
          <a:xfrm>
            <a:off x="1215284" y="1721182"/>
            <a:ext cx="9761433" cy="43739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1215267" y="1721183"/>
            <a:ext cx="4263200" cy="1262356"/>
          </a:xfrm>
          <a:prstGeom prst="rect">
            <a:avLst/>
          </a:prstGeom>
          <a:solidFill>
            <a:srgbClr val="93A2AA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en" sz="2400" b="1">
                <a:solidFill>
                  <a:srgbClr val="FFFFFF"/>
                </a:solidFill>
                <a:latin typeface="Gill Sans MT" panose="020B0502020104020203" pitchFamily="34" charset="77"/>
                <a:ea typeface="Average"/>
                <a:cs typeface="Average"/>
                <a:sym typeface="Average"/>
              </a:rPr>
              <a:t>Standard Facial Verification Approach</a:t>
            </a:r>
            <a:endParaRPr sz="1600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6790933" y="2406348"/>
            <a:ext cx="1284800" cy="1376400"/>
          </a:xfrm>
          <a:prstGeom prst="rect">
            <a:avLst/>
          </a:prstGeom>
          <a:solidFill>
            <a:srgbClr val="13D000">
              <a:alpha val="26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Gill Sans MT" panose="020B0502020104020203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6ABF4-E2B3-B39B-AEDC-B84B050956C3}"/>
              </a:ext>
            </a:extLst>
          </p:cNvPr>
          <p:cNvSpPr/>
          <p:nvPr/>
        </p:nvSpPr>
        <p:spPr>
          <a:xfrm>
            <a:off x="857927" y="1690260"/>
            <a:ext cx="4863604" cy="165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7CC1F-D666-5EDF-CFE3-CB9C5A63FA3C}"/>
              </a:ext>
            </a:extLst>
          </p:cNvPr>
          <p:cNvSpPr/>
          <p:nvPr/>
        </p:nvSpPr>
        <p:spPr>
          <a:xfrm>
            <a:off x="857927" y="3461142"/>
            <a:ext cx="5424113" cy="1995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049F2B-3D64-B263-C354-80C60AD21D90}"/>
              </a:ext>
            </a:extLst>
          </p:cNvPr>
          <p:cNvSpPr/>
          <p:nvPr/>
        </p:nvSpPr>
        <p:spPr>
          <a:xfrm>
            <a:off x="5721531" y="4294145"/>
            <a:ext cx="1069401" cy="64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F883D-A84D-7FF6-EE57-4323F428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39" y="2431394"/>
            <a:ext cx="241300" cy="431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F91109-577B-5F71-2343-8924F2FCE62E}"/>
              </a:ext>
            </a:extLst>
          </p:cNvPr>
          <p:cNvGrpSpPr/>
          <p:nvPr/>
        </p:nvGrpSpPr>
        <p:grpSpPr>
          <a:xfrm>
            <a:off x="3822210" y="3717450"/>
            <a:ext cx="2981778" cy="1734140"/>
            <a:chOff x="5844157" y="3271252"/>
            <a:chExt cx="2981778" cy="17341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BD6C54-F83D-77C9-AFE8-D7356818BBCF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870945-FDD8-A7D1-2D63-EEBA9CC72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0B249C-1026-6C25-278D-5C8BB3E00717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6925F0-872D-E016-1737-BEC07397FC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7617" y="4113997"/>
              <a:ext cx="2708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858F9F-6B5C-F410-4345-2798C0E22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B05C5EF-8592-564C-9AAC-17B18435F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39" y="5352706"/>
            <a:ext cx="241300" cy="43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E1339F-1535-E34D-8B2C-99A7F73A4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60" y="5828695"/>
            <a:ext cx="21209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7D9F2D-BD25-DC5A-B5D8-73F219A07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769" y="2919109"/>
            <a:ext cx="2120900" cy="469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EE29E9-D098-32E9-AED2-6DDD1FBBB255}"/>
              </a:ext>
            </a:extLst>
          </p:cNvPr>
          <p:cNvCxnSpPr>
            <a:cxnSpLocks/>
          </p:cNvCxnSpPr>
          <p:nvPr/>
        </p:nvCxnSpPr>
        <p:spPr>
          <a:xfrm>
            <a:off x="2194438" y="3221538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AF3C753-BF92-E90F-262E-E2DD1C3898F3}"/>
              </a:ext>
            </a:extLst>
          </p:cNvPr>
          <p:cNvSpPr/>
          <p:nvPr/>
        </p:nvSpPr>
        <p:spPr>
          <a:xfrm>
            <a:off x="2602310" y="3068837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03B74C-1CD1-D7B8-6424-00A4B38DC8A9}"/>
              </a:ext>
            </a:extLst>
          </p:cNvPr>
          <p:cNvCxnSpPr>
            <a:cxnSpLocks/>
          </p:cNvCxnSpPr>
          <p:nvPr/>
        </p:nvCxnSpPr>
        <p:spPr>
          <a:xfrm>
            <a:off x="2194438" y="61279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A1B41CB-1B0D-6C6F-09AA-D55FFA4A2B73}"/>
              </a:ext>
            </a:extLst>
          </p:cNvPr>
          <p:cNvSpPr/>
          <p:nvPr/>
        </p:nvSpPr>
        <p:spPr>
          <a:xfrm>
            <a:off x="2602310" y="5975201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31BFE66-1205-66F0-395F-A70C395A6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314" y="4142951"/>
            <a:ext cx="2276760" cy="397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01993-8827-035E-7B01-3F202C496C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24301" b="15566"/>
          <a:stretch/>
        </p:blipFill>
        <p:spPr>
          <a:xfrm>
            <a:off x="2235959" y="1153797"/>
            <a:ext cx="4345415" cy="868573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278C592-6663-EE59-7D09-11FAF03E7DBD}"/>
              </a:ext>
            </a:extLst>
          </p:cNvPr>
          <p:cNvCxnSpPr>
            <a:stCxn id="8" idx="3"/>
            <a:endCxn id="233" idx="0"/>
          </p:cNvCxnSpPr>
          <p:nvPr/>
        </p:nvCxnSpPr>
        <p:spPr>
          <a:xfrm>
            <a:off x="6581374" y="1588084"/>
            <a:ext cx="851959" cy="81826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B3C88D0-F2AF-915B-C3FA-DFB230EC087D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1699249" y="1611313"/>
            <a:ext cx="559939" cy="51348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23E9B93-C926-462D-9CD4-3F14D18CCCE6}"/>
              </a:ext>
            </a:extLst>
          </p:cNvPr>
          <p:cNvSpPr/>
          <p:nvPr/>
        </p:nvSpPr>
        <p:spPr>
          <a:xfrm>
            <a:off x="4100520" y="1164942"/>
            <a:ext cx="564245" cy="393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D6C03FE-35FA-5DC7-1270-73E4B64E0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39" y="3192435"/>
            <a:ext cx="406400" cy="292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2DDD4E5-1CB2-7D6B-8064-E8DE64E5DE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1834" y="6166450"/>
            <a:ext cx="4064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E497F04-0977-3B97-3561-AFF2992ADE58}"/>
              </a:ext>
            </a:extLst>
          </p:cNvPr>
          <p:cNvPicPr>
            <a:picLocks/>
          </p:cNvPicPr>
          <p:nvPr/>
        </p:nvPicPr>
        <p:blipFill>
          <a:blip r:embed="rId11"/>
          <a:srcRect/>
          <a:stretch/>
        </p:blipFill>
        <p:spPr>
          <a:xfrm>
            <a:off x="1279062" y="2252215"/>
            <a:ext cx="810000" cy="7866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F94783-31E3-5156-A343-3346395507D3}"/>
              </a:ext>
            </a:extLst>
          </p:cNvPr>
          <p:cNvPicPr>
            <a:picLocks/>
          </p:cNvPicPr>
          <p:nvPr/>
        </p:nvPicPr>
        <p:blipFill>
          <a:blip r:embed="rId12"/>
          <a:srcRect/>
          <a:stretch/>
        </p:blipFill>
        <p:spPr>
          <a:xfrm>
            <a:off x="1332338" y="5197466"/>
            <a:ext cx="810000" cy="761400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8A8D0DF-D413-4B80-5ADD-62F2AF30B430}"/>
              </a:ext>
            </a:extLst>
          </p:cNvPr>
          <p:cNvSpPr/>
          <p:nvPr/>
        </p:nvSpPr>
        <p:spPr>
          <a:xfrm>
            <a:off x="1215267" y="2148023"/>
            <a:ext cx="1020692" cy="4373966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Google Shape;230;p31">
            <a:extLst>
              <a:ext uri="{FF2B5EF4-FFF2-40B4-BE49-F238E27FC236}">
                <a16:creationId xmlns:a16="http://schemas.microsoft.com/office/drawing/2014/main" id="{D8AF3537-4777-0E9C-F64F-32E2C063E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7405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using  </a:t>
            </a:r>
            <a:r>
              <a:rPr lang="en" dirty="0">
                <a:solidFill>
                  <a:schemeClr val="accent1"/>
                </a:solidFill>
                <a:latin typeface="Gill Sans MT" panose="020B0502020104020203" pitchFamily="34" charset="77"/>
              </a:rPr>
              <a:t>Demographic Thresholds</a:t>
            </a:r>
            <a:endParaRPr dirty="0">
              <a:solidFill>
                <a:schemeClr val="accent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9436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415600" y="694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latin typeface="Gill Sans MT" panose="020B0502020104020203" pitchFamily="34" charset="77"/>
              </a:rPr>
              <a:t>Should we use demographics in operational settings?</a:t>
            </a:r>
            <a:endParaRPr dirty="0">
              <a:latin typeface="Gill Sans MT" panose="020B0502020104020203" pitchFamily="34" charset="77"/>
            </a:endParaRPr>
          </a:p>
        </p:txBody>
      </p:sp>
      <p:pic>
        <p:nvPicPr>
          <p:cNvPr id="307" name="Google Shape;307;p38" descr="biometric-exit-facial-recognition-cbp-ne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481" y="1634809"/>
            <a:ext cx="6238763" cy="464619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 txBox="1"/>
          <p:nvPr/>
        </p:nvSpPr>
        <p:spPr>
          <a:xfrm>
            <a:off x="184742" y="6457247"/>
            <a:ext cx="12036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 dirty="0">
                <a:solidFill>
                  <a:schemeClr val="bg1">
                    <a:lumMod val="5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Image retrieved from: https://</a:t>
            </a:r>
            <a:r>
              <a:rPr lang="en" sz="1067" dirty="0" err="1">
                <a:solidFill>
                  <a:schemeClr val="bg1">
                    <a:lumMod val="5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www.biometricupdate.com</a:t>
            </a:r>
            <a:r>
              <a:rPr lang="en" sz="1067" dirty="0">
                <a:solidFill>
                  <a:schemeClr val="bg1">
                    <a:lumMod val="5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/202007/u-s-homeland-security-biometrics-leaders-discuss-public-engagement-privacy-and-legislation</a:t>
            </a:r>
            <a:endParaRPr sz="1067" dirty="0">
              <a:solidFill>
                <a:schemeClr val="bg1">
                  <a:lumMod val="50000"/>
                </a:schemeClr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248242" y="1615605"/>
            <a:ext cx="4681861" cy="2112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733" b="1" u="sng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How to define a Demographic Group?</a:t>
            </a:r>
            <a:endParaRPr sz="1733" b="1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endParaRPr sz="1733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pPr marL="609585" indent="-414856">
              <a:buClr>
                <a:schemeClr val="dk1"/>
              </a:buClr>
              <a:buSzPts val="1300"/>
              <a:buFont typeface="Gill Sans"/>
              <a:buChar char="●"/>
            </a:pPr>
            <a:r>
              <a:rPr lang="en" sz="1733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How specific should the group be? </a:t>
            </a:r>
            <a:endParaRPr sz="1733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pPr marL="609585"/>
            <a:r>
              <a:rPr lang="en" sz="1733" b="1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only gender? or </a:t>
            </a:r>
            <a:r>
              <a:rPr lang="en" sz="1733" b="1" dirty="0" err="1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gender+race+age</a:t>
            </a:r>
            <a:r>
              <a:rPr lang="en" sz="1733" b="1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?</a:t>
            </a:r>
            <a:endParaRPr sz="1733" b="1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pPr marL="609585"/>
            <a:endParaRPr sz="1733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pPr marL="609585" indent="-414856">
              <a:buClr>
                <a:schemeClr val="dk1"/>
              </a:buClr>
              <a:buSzPts val="1300"/>
              <a:buFont typeface="Gill Sans"/>
              <a:buChar char="●"/>
            </a:pPr>
            <a:r>
              <a:rPr lang="en" sz="1733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How many “races” should be defined?</a:t>
            </a:r>
            <a:endParaRPr sz="1733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pPr marL="609585"/>
            <a:r>
              <a:rPr lang="en-US" sz="1733" b="1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D</a:t>
            </a:r>
            <a:r>
              <a:rPr lang="en" sz="1733" b="1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o we use an exhaustive list?</a:t>
            </a:r>
            <a:endParaRPr sz="1733" b="1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sldNum" idx="12"/>
          </p:nvPr>
        </p:nvSpPr>
        <p:spPr>
          <a:xfrm>
            <a:off x="11117133" y="624134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311" name="Google Shape;311;p38"/>
          <p:cNvSpPr txBox="1"/>
          <p:nvPr/>
        </p:nvSpPr>
        <p:spPr>
          <a:xfrm>
            <a:off x="-168200" y="1"/>
            <a:ext cx="12122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Introduction - </a:t>
            </a:r>
            <a:r>
              <a:rPr lang="en" sz="16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Related Work - Proposed Methods - Methodology - Results - Conclusions</a:t>
            </a:r>
            <a:endParaRPr sz="16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04DE-4930-3C4B-A748-7A68F74853D4}"/>
              </a:ext>
            </a:extLst>
          </p:cNvPr>
          <p:cNvSpPr/>
          <p:nvPr/>
        </p:nvSpPr>
        <p:spPr>
          <a:xfrm>
            <a:off x="1000760" y="-152400"/>
            <a:ext cx="9265920" cy="64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9E1174-95E4-5596-003D-22E82FB1972E}"/>
              </a:ext>
            </a:extLst>
          </p:cNvPr>
          <p:cNvGrpSpPr/>
          <p:nvPr/>
        </p:nvGrpSpPr>
        <p:grpSpPr>
          <a:xfrm>
            <a:off x="4643199" y="251014"/>
            <a:ext cx="4739148" cy="3222640"/>
            <a:chOff x="-412956" y="-152753"/>
            <a:chExt cx="4739148" cy="3222640"/>
          </a:xfrm>
        </p:grpSpPr>
        <p:pic>
          <p:nvPicPr>
            <p:cNvPr id="1026" name="Picture 2" descr="Speech balloon png images | PNGWing">
              <a:extLst>
                <a:ext uri="{FF2B5EF4-FFF2-40B4-BE49-F238E27FC236}">
                  <a16:creationId xmlns:a16="http://schemas.microsoft.com/office/drawing/2014/main" id="{958DED06-0170-0675-0AEA-C69E2A6E0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33" b="89933" l="10000" r="93152">
                          <a14:foregroundMark x1="90870" y1="42685" x2="93152" y2="428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12956" y="-152753"/>
              <a:ext cx="4739148" cy="322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8B1AF3-B32D-5230-DCAF-7422FC9C4881}"/>
                </a:ext>
              </a:extLst>
            </p:cNvPr>
            <p:cNvSpPr txBox="1"/>
            <p:nvPr/>
          </p:nvSpPr>
          <p:spPr>
            <a:xfrm>
              <a:off x="137437" y="434513"/>
              <a:ext cx="3607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L" sz="2400"/>
                <a:t>Excuse me</a:t>
              </a:r>
              <a:r>
                <a:rPr lang="en-AU" sz="2400" dirty="0"/>
                <a:t>,</a:t>
              </a:r>
              <a:r>
                <a:rPr lang="en-CL" sz="2400"/>
                <a:t> </a:t>
              </a:r>
              <a:r>
                <a:rPr lang="en-CL" sz="2400" dirty="0"/>
                <a:t>Sir, our algorithm says that you are an afro-american male</a:t>
              </a:r>
              <a:r>
                <a:rPr lang="en-CL" sz="2400"/>
                <a:t>... </a:t>
              </a:r>
              <a:endParaRPr lang="en-AU" sz="2400" dirty="0"/>
            </a:p>
            <a:p>
              <a:pPr algn="ctr"/>
              <a:r>
                <a:rPr lang="en-US" sz="2400" dirty="0"/>
                <a:t>I</a:t>
              </a:r>
              <a:r>
                <a:rPr lang="en-CL" sz="2400" dirty="0"/>
                <a:t>s it OK with you?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6C27FA-B723-CC43-170F-4AE197807392}"/>
              </a:ext>
            </a:extLst>
          </p:cNvPr>
          <p:cNvGrpSpPr/>
          <p:nvPr/>
        </p:nvGrpSpPr>
        <p:grpSpPr>
          <a:xfrm>
            <a:off x="9589502" y="-368860"/>
            <a:ext cx="2796098" cy="2929353"/>
            <a:chOff x="-125108" y="226356"/>
            <a:chExt cx="4349614" cy="3745140"/>
          </a:xfrm>
        </p:grpSpPr>
        <p:pic>
          <p:nvPicPr>
            <p:cNvPr id="6" name="Picture 2" descr="Speech balloon png images | PNGWing">
              <a:extLst>
                <a:ext uri="{FF2B5EF4-FFF2-40B4-BE49-F238E27FC236}">
                  <a16:creationId xmlns:a16="http://schemas.microsoft.com/office/drawing/2014/main" id="{5B534327-C136-830F-6F92-8DC486CD8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3" b="89933" l="10000" r="93152">
                          <a14:foregroundMark x1="90870" y1="42685" x2="93152" y2="428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5108" y="498319"/>
              <a:ext cx="4349614" cy="3473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09CE3F-7273-97CF-7263-AE5385D9B909}"/>
                </a:ext>
              </a:extLst>
            </p:cNvPr>
            <p:cNvSpPr txBox="1"/>
            <p:nvPr/>
          </p:nvSpPr>
          <p:spPr>
            <a:xfrm>
              <a:off x="506872" y="226356"/>
              <a:ext cx="2994754" cy="287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CL" sz="3200" dirty="0"/>
            </a:p>
            <a:p>
              <a:pPr algn="ctr"/>
              <a:r>
                <a:rPr lang="en-CL" sz="4400" dirty="0"/>
                <a:t>🤬</a:t>
              </a:r>
            </a:p>
            <a:p>
              <a:pPr algn="ctr"/>
              <a:r>
                <a:rPr lang="en-CL" sz="3200" dirty="0"/>
                <a:t>I’m Alaska Native</a:t>
              </a:r>
            </a:p>
          </p:txBody>
        </p:sp>
      </p:grpSp>
      <p:sp>
        <p:nvSpPr>
          <p:cNvPr id="10" name="Google Shape;319;p39">
            <a:extLst>
              <a:ext uri="{FF2B5EF4-FFF2-40B4-BE49-F238E27FC236}">
                <a16:creationId xmlns:a16="http://schemas.microsoft.com/office/drawing/2014/main" id="{B8DD80EC-D911-21C9-0F25-95A76B71D048}"/>
              </a:ext>
            </a:extLst>
          </p:cNvPr>
          <p:cNvSpPr txBox="1"/>
          <p:nvPr/>
        </p:nvSpPr>
        <p:spPr>
          <a:xfrm>
            <a:off x="259356" y="4425125"/>
            <a:ext cx="4739148" cy="1579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733" b="1" u="sng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to deal with sensitive information?</a:t>
            </a:r>
            <a:endParaRPr sz="1733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609585"/>
            <a:endParaRPr sz="1733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609585" indent="-414856">
              <a:buClr>
                <a:schemeClr val="dk1"/>
              </a:buClr>
              <a:buSzPts val="1300"/>
              <a:buFont typeface="Gill Sans"/>
              <a:buChar char="●"/>
            </a:pPr>
            <a:r>
              <a:rPr lang="en" sz="1733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Both </a:t>
            </a:r>
            <a:r>
              <a:rPr lang="en" sz="1733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requesting</a:t>
            </a:r>
            <a:r>
              <a:rPr lang="en" sz="1733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lang="en" sz="1733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predicting</a:t>
            </a:r>
            <a:r>
              <a:rPr lang="en" sz="1733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demographic groups can be deemed controversial for facial recognition</a:t>
            </a:r>
            <a:endParaRPr sz="1733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6E729-6363-5A21-C3DB-24453FF5B5ED}"/>
              </a:ext>
            </a:extLst>
          </p:cNvPr>
          <p:cNvSpPr/>
          <p:nvPr/>
        </p:nvSpPr>
        <p:spPr>
          <a:xfrm>
            <a:off x="142833" y="6304485"/>
            <a:ext cx="171585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(c) Esteban Villalobos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256369-6F3D-61A6-A512-576C02DED3DD}"/>
              </a:ext>
            </a:extLst>
          </p:cNvPr>
          <p:cNvGrpSpPr/>
          <p:nvPr/>
        </p:nvGrpSpPr>
        <p:grpSpPr>
          <a:xfrm>
            <a:off x="5713483" y="3440473"/>
            <a:ext cx="4264206" cy="2136794"/>
            <a:chOff x="5713483" y="3440473"/>
            <a:chExt cx="4264206" cy="2136794"/>
          </a:xfrm>
        </p:grpSpPr>
        <p:pic>
          <p:nvPicPr>
            <p:cNvPr id="1028" name="Picture 4" descr="Thought cloud illustration, Speech balloon Thought, Thought Bubble s,  white, leaf, text png | Klipartz">
              <a:extLst>
                <a:ext uri="{FF2B5EF4-FFF2-40B4-BE49-F238E27FC236}">
                  <a16:creationId xmlns:a16="http://schemas.microsoft.com/office/drawing/2014/main" id="{D6659B47-AB36-9C0A-C674-521E5189E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11" b="89918" l="5281" r="93371">
                          <a14:foregroundMark x1="5393" y1="39237" x2="8876" y2="40327"/>
                          <a14:foregroundMark x1="77528" y1="80790" x2="85281" y2="83651"/>
                          <a14:foregroundMark x1="87865" y1="87057" x2="93483" y2="90054"/>
                          <a14:foregroundMark x1="41461" y1="9128" x2="42360" y2="8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6085" flipV="1">
              <a:off x="5713483" y="3440473"/>
              <a:ext cx="4264206" cy="213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6B89CE-88D6-7AE8-0FA5-170B377341E3}"/>
                </a:ext>
              </a:extLst>
            </p:cNvPr>
            <p:cNvSpPr txBox="1"/>
            <p:nvPr/>
          </p:nvSpPr>
          <p:spPr>
            <a:xfrm rot="21051038">
              <a:off x="6202742" y="4264472"/>
              <a:ext cx="2994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L" sz="3200" dirty="0"/>
                <a:t>I’m non-binary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83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32C47-9828-5EA7-51DB-87A5954C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33" y="0"/>
            <a:ext cx="9604245" cy="64066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A12C61-4F26-72E7-5B07-FE329F04EA19}"/>
              </a:ext>
            </a:extLst>
          </p:cNvPr>
          <p:cNvGrpSpPr/>
          <p:nvPr/>
        </p:nvGrpSpPr>
        <p:grpSpPr>
          <a:xfrm>
            <a:off x="1469922" y="786808"/>
            <a:ext cx="3038283" cy="5619884"/>
            <a:chOff x="1469922" y="786808"/>
            <a:chExt cx="3038283" cy="561988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4783F9-010D-B021-46E8-8255AD8EE687}"/>
                </a:ext>
              </a:extLst>
            </p:cNvPr>
            <p:cNvCxnSpPr/>
            <p:nvPr/>
          </p:nvCxnSpPr>
          <p:spPr>
            <a:xfrm>
              <a:off x="1722474" y="786809"/>
              <a:ext cx="2785731" cy="561988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EBC508-0CE2-B6AD-F060-CF8E4AF00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9922" y="786808"/>
              <a:ext cx="2785731" cy="561988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56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l="8625" t="22121" b="5088"/>
          <a:stretch/>
        </p:blipFill>
        <p:spPr>
          <a:xfrm>
            <a:off x="1215284" y="1721182"/>
            <a:ext cx="9761433" cy="43739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1215267" y="1721183"/>
            <a:ext cx="4263200" cy="1262356"/>
          </a:xfrm>
          <a:prstGeom prst="rect">
            <a:avLst/>
          </a:prstGeom>
          <a:solidFill>
            <a:srgbClr val="93A2AA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en" sz="2400" b="1">
                <a:solidFill>
                  <a:srgbClr val="FFFFFF"/>
                </a:solidFill>
                <a:latin typeface="Gill Sans MT" panose="020B0502020104020203" pitchFamily="34" charset="77"/>
                <a:ea typeface="Average"/>
                <a:cs typeface="Average"/>
                <a:sym typeface="Average"/>
              </a:rPr>
              <a:t>Standard Facial Verification Approach</a:t>
            </a:r>
            <a:endParaRPr sz="1600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6790933" y="2406348"/>
            <a:ext cx="1284800" cy="1376400"/>
          </a:xfrm>
          <a:prstGeom prst="rect">
            <a:avLst/>
          </a:prstGeom>
          <a:solidFill>
            <a:srgbClr val="13D000">
              <a:alpha val="26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Gill Sans MT" panose="020B0502020104020203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6ABF4-E2B3-B39B-AEDC-B84B050956C3}"/>
              </a:ext>
            </a:extLst>
          </p:cNvPr>
          <p:cNvSpPr/>
          <p:nvPr/>
        </p:nvSpPr>
        <p:spPr>
          <a:xfrm>
            <a:off x="857927" y="1690260"/>
            <a:ext cx="4863604" cy="165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7CC1F-D666-5EDF-CFE3-CB9C5A63FA3C}"/>
              </a:ext>
            </a:extLst>
          </p:cNvPr>
          <p:cNvSpPr/>
          <p:nvPr/>
        </p:nvSpPr>
        <p:spPr>
          <a:xfrm>
            <a:off x="857927" y="3461142"/>
            <a:ext cx="5424113" cy="1995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049F2B-3D64-B263-C354-80C60AD21D90}"/>
              </a:ext>
            </a:extLst>
          </p:cNvPr>
          <p:cNvSpPr/>
          <p:nvPr/>
        </p:nvSpPr>
        <p:spPr>
          <a:xfrm>
            <a:off x="5721531" y="4294145"/>
            <a:ext cx="1069401" cy="64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F883D-A84D-7FF6-EE57-4323F428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39" y="2431394"/>
            <a:ext cx="241300" cy="431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F91109-577B-5F71-2343-8924F2FCE62E}"/>
              </a:ext>
            </a:extLst>
          </p:cNvPr>
          <p:cNvGrpSpPr/>
          <p:nvPr/>
        </p:nvGrpSpPr>
        <p:grpSpPr>
          <a:xfrm>
            <a:off x="3822210" y="3717450"/>
            <a:ext cx="2981778" cy="1734140"/>
            <a:chOff x="5844157" y="3271252"/>
            <a:chExt cx="2981778" cy="17341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BD6C54-F83D-77C9-AFE8-D7356818BBCF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870945-FDD8-A7D1-2D63-EEBA9CC72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0B249C-1026-6C25-278D-5C8BB3E00717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6925F0-872D-E016-1737-BEC07397FC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7617" y="4113997"/>
              <a:ext cx="2708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858F9F-6B5C-F410-4345-2798C0E22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B05C5EF-8592-564C-9AAC-17B18435F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39" y="5352706"/>
            <a:ext cx="241300" cy="43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E1339F-1535-E34D-8B2C-99A7F73A4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60" y="5828695"/>
            <a:ext cx="21209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7D9F2D-BD25-DC5A-B5D8-73F219A07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769" y="2919109"/>
            <a:ext cx="2120900" cy="469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EE29E9-D098-32E9-AED2-6DDD1FBBB255}"/>
              </a:ext>
            </a:extLst>
          </p:cNvPr>
          <p:cNvCxnSpPr>
            <a:cxnSpLocks/>
          </p:cNvCxnSpPr>
          <p:nvPr/>
        </p:nvCxnSpPr>
        <p:spPr>
          <a:xfrm>
            <a:off x="2194438" y="3221538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AF3C753-BF92-E90F-262E-E2DD1C3898F3}"/>
              </a:ext>
            </a:extLst>
          </p:cNvPr>
          <p:cNvSpPr/>
          <p:nvPr/>
        </p:nvSpPr>
        <p:spPr>
          <a:xfrm>
            <a:off x="2602310" y="3068837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03B74C-1CD1-D7B8-6424-00A4B38DC8A9}"/>
              </a:ext>
            </a:extLst>
          </p:cNvPr>
          <p:cNvCxnSpPr>
            <a:cxnSpLocks/>
          </p:cNvCxnSpPr>
          <p:nvPr/>
        </p:nvCxnSpPr>
        <p:spPr>
          <a:xfrm>
            <a:off x="2194438" y="61279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A1B41CB-1B0D-6C6F-09AA-D55FFA4A2B73}"/>
              </a:ext>
            </a:extLst>
          </p:cNvPr>
          <p:cNvSpPr/>
          <p:nvPr/>
        </p:nvSpPr>
        <p:spPr>
          <a:xfrm>
            <a:off x="2602310" y="5975201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31BFE66-1205-66F0-395F-A70C395A6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314" y="4142951"/>
            <a:ext cx="2276760" cy="397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01993-8827-035E-7B01-3F202C496C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24301" b="15566"/>
          <a:stretch/>
        </p:blipFill>
        <p:spPr>
          <a:xfrm>
            <a:off x="2235959" y="1153797"/>
            <a:ext cx="4345415" cy="868573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278C592-6663-EE59-7D09-11FAF03E7DBD}"/>
              </a:ext>
            </a:extLst>
          </p:cNvPr>
          <p:cNvCxnSpPr>
            <a:stCxn id="8" idx="3"/>
            <a:endCxn id="233" idx="0"/>
          </p:cNvCxnSpPr>
          <p:nvPr/>
        </p:nvCxnSpPr>
        <p:spPr>
          <a:xfrm>
            <a:off x="6581374" y="1588084"/>
            <a:ext cx="851959" cy="81826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B3C88D0-F2AF-915B-C3FA-DFB230EC087D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1466902" y="1846796"/>
            <a:ext cx="1027769" cy="51034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42778D0-B4A1-D1D8-0760-B9BC8C0C5548}"/>
              </a:ext>
            </a:extLst>
          </p:cNvPr>
          <p:cNvSpPr/>
          <p:nvPr/>
        </p:nvSpPr>
        <p:spPr>
          <a:xfrm>
            <a:off x="4956730" y="1608804"/>
            <a:ext cx="1583344" cy="282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F37F27-ABAE-AF9E-F503-CD90EF04D71C}"/>
              </a:ext>
            </a:extLst>
          </p:cNvPr>
          <p:cNvSpPr/>
          <p:nvPr/>
        </p:nvSpPr>
        <p:spPr>
          <a:xfrm>
            <a:off x="4100520" y="1164942"/>
            <a:ext cx="564245" cy="393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676E12C-4DCE-B689-BD93-0241C3E31846}"/>
              </a:ext>
            </a:extLst>
          </p:cNvPr>
          <p:cNvCxnSpPr/>
          <p:nvPr/>
        </p:nvCxnSpPr>
        <p:spPr>
          <a:xfrm>
            <a:off x="6581374" y="1588084"/>
            <a:ext cx="851959" cy="818264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42549C9E-33D7-E93B-EA3B-3DD70DFF6D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66902" y="1846796"/>
            <a:ext cx="1027769" cy="51034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A5EDB37-7CB4-47F9-882B-F1565381A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958" y="1217873"/>
            <a:ext cx="1917244" cy="769598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8529F9-94F9-73BA-DE8F-64390D5AE879}"/>
              </a:ext>
            </a:extLst>
          </p:cNvPr>
          <p:cNvCxnSpPr/>
          <p:nvPr/>
        </p:nvCxnSpPr>
        <p:spPr>
          <a:xfrm flipV="1">
            <a:off x="4172866" y="1596358"/>
            <a:ext cx="733430" cy="100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760CEF6-E378-BE0A-1FE6-D76CB1859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039" y="3192435"/>
            <a:ext cx="4064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3211BF-BA09-C282-6C8B-D7EF472668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1834" y="6166450"/>
            <a:ext cx="4064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5A50CD-D09B-610E-4B85-289C23F3208B}"/>
              </a:ext>
            </a:extLst>
          </p:cNvPr>
          <p:cNvPicPr>
            <a:picLocks/>
          </p:cNvPicPr>
          <p:nvPr/>
        </p:nvPicPr>
        <p:blipFill>
          <a:blip r:embed="rId12"/>
          <a:srcRect/>
          <a:stretch/>
        </p:blipFill>
        <p:spPr>
          <a:xfrm>
            <a:off x="1279062" y="2252215"/>
            <a:ext cx="810000" cy="7866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44AF4FF-16EE-744E-C7F8-425567E87FB6}"/>
              </a:ext>
            </a:extLst>
          </p:cNvPr>
          <p:cNvPicPr>
            <a:picLocks/>
          </p:cNvPicPr>
          <p:nvPr/>
        </p:nvPicPr>
        <p:blipFill>
          <a:blip r:embed="rId13"/>
          <a:srcRect/>
          <a:stretch/>
        </p:blipFill>
        <p:spPr>
          <a:xfrm>
            <a:off x="1332338" y="5197466"/>
            <a:ext cx="810000" cy="761400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CB444CD-E707-7E3A-E40D-AA78D46B9CFA}"/>
              </a:ext>
            </a:extLst>
          </p:cNvPr>
          <p:cNvSpPr/>
          <p:nvPr/>
        </p:nvSpPr>
        <p:spPr>
          <a:xfrm>
            <a:off x="1215267" y="2148023"/>
            <a:ext cx="1020692" cy="437396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Google Shape;230;p31">
            <a:extLst>
              <a:ext uri="{FF2B5EF4-FFF2-40B4-BE49-F238E27FC236}">
                <a16:creationId xmlns:a16="http://schemas.microsoft.com/office/drawing/2014/main" id="{CCB70BFB-8970-1247-AF5E-8324A900B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7405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using  </a:t>
            </a:r>
            <a:r>
              <a:rPr lang="en" dirty="0">
                <a:solidFill>
                  <a:schemeClr val="accent1"/>
                </a:solidFill>
                <a:latin typeface="Gill Sans MT" panose="020B0502020104020203" pitchFamily="34" charset="77"/>
              </a:rPr>
              <a:t>Soft Thresholds</a:t>
            </a:r>
            <a:endParaRPr dirty="0">
              <a:solidFill>
                <a:schemeClr val="accent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4862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4F39B5-527F-E569-0D5D-7F339AB3E864}"/>
              </a:ext>
            </a:extLst>
          </p:cNvPr>
          <p:cNvSpPr txBox="1"/>
          <p:nvPr/>
        </p:nvSpPr>
        <p:spPr>
          <a:xfrm>
            <a:off x="1643376" y="6350000"/>
            <a:ext cx="570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</a:rPr>
              <a:t>Villalobos E, Mery D, Bowyer K. Fair Face Verification by Using Non-Sensitive Soft-Biometric Attributes. IEEE Access. 2022 Mar 11;10:30168-79.</a:t>
            </a:r>
            <a:endParaRPr lang="es-ES_tradnl" sz="1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2CA54C-31A4-16ED-00AD-6CAF1C4A7387}"/>
              </a:ext>
            </a:extLst>
          </p:cNvPr>
          <p:cNvGrpSpPr/>
          <p:nvPr/>
        </p:nvGrpSpPr>
        <p:grpSpPr>
          <a:xfrm>
            <a:off x="678427" y="440306"/>
            <a:ext cx="11107174" cy="5842000"/>
            <a:chOff x="1244600" y="850900"/>
            <a:chExt cx="9702800" cy="4762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AEA2D7-FD16-9F43-7672-E2A7DA5CF5B7}"/>
                </a:ext>
              </a:extLst>
            </p:cNvPr>
            <p:cNvGrpSpPr/>
            <p:nvPr/>
          </p:nvGrpSpPr>
          <p:grpSpPr>
            <a:xfrm>
              <a:off x="1244600" y="850900"/>
              <a:ext cx="9702800" cy="4762500"/>
              <a:chOff x="2279650" y="1701800"/>
              <a:chExt cx="7747000" cy="34544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3A50CA3-79CA-84F4-558D-B4BE5F626F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0084"/>
              <a:stretch/>
            </p:blipFill>
            <p:spPr>
              <a:xfrm>
                <a:off x="2279650" y="1701800"/>
                <a:ext cx="4222750" cy="3454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62CE845-AB51-0936-97B9-B8BC4BC29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327"/>
              <a:stretch/>
            </p:blipFill>
            <p:spPr>
              <a:xfrm>
                <a:off x="6464300" y="1701800"/>
                <a:ext cx="3562350" cy="3454400"/>
              </a:xfrm>
              <a:prstGeom prst="rect">
                <a:avLst/>
              </a:prstGeom>
              <a:ln w="38100">
                <a:noFill/>
              </a:ln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956D2EE-8DB7-0423-86D2-DDF8F6E03402}"/>
                  </a:ext>
                </a:extLst>
              </p:cNvPr>
              <p:cNvSpPr/>
              <p:nvPr/>
            </p:nvSpPr>
            <p:spPr>
              <a:xfrm>
                <a:off x="2501900" y="1701800"/>
                <a:ext cx="1701800" cy="508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FBB8048-3DE8-A377-8D2C-269D36DA5592}"/>
                </a:ext>
              </a:extLst>
            </p:cNvPr>
            <p:cNvSpPr/>
            <p:nvPr/>
          </p:nvSpPr>
          <p:spPr>
            <a:xfrm>
              <a:off x="1244600" y="850900"/>
              <a:ext cx="9537700" cy="4762500"/>
            </a:xfrm>
            <a:prstGeom prst="roundRect">
              <a:avLst>
                <a:gd name="adj" fmla="val 5297"/>
              </a:avLst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525344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2867488" y="3075057"/>
            <a:ext cx="6457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Low-Quality Face Recognition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271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156BD1-87A5-DF47-B8AA-002B563C16A2}"/>
              </a:ext>
            </a:extLst>
          </p:cNvPr>
          <p:cNvSpPr txBox="1"/>
          <p:nvPr/>
        </p:nvSpPr>
        <p:spPr>
          <a:xfrm>
            <a:off x="471244" y="481252"/>
            <a:ext cx="735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 of </a:t>
            </a:r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low-resolution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9D5B5-8051-8334-221F-D215AB45CCD6}"/>
              </a:ext>
            </a:extLst>
          </p:cNvPr>
          <p:cNvSpPr/>
          <p:nvPr/>
        </p:nvSpPr>
        <p:spPr>
          <a:xfrm>
            <a:off x="8970380" y="2233914"/>
            <a:ext cx="2257063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30404-F04B-17EA-454D-D2B89891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72" y="1421310"/>
            <a:ext cx="9225549" cy="49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5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58795B-1B7F-86D1-052C-FA0D5DFFBD2B}"/>
              </a:ext>
            </a:extLst>
          </p:cNvPr>
          <p:cNvSpPr txBox="1"/>
          <p:nvPr/>
        </p:nvSpPr>
        <p:spPr>
          <a:xfrm>
            <a:off x="3154293" y="121297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HR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9FFFB-2151-92B9-9B2F-61C8842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2126819"/>
            <a:ext cx="241300" cy="431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19071-1470-B735-7E11-33C8CD018156}"/>
              </a:ext>
            </a:extLst>
          </p:cNvPr>
          <p:cNvGrpSpPr/>
          <p:nvPr/>
        </p:nvGrpSpPr>
        <p:grpSpPr>
          <a:xfrm>
            <a:off x="6074927" y="3412875"/>
            <a:ext cx="2538352" cy="1734140"/>
            <a:chOff x="5844157" y="3271252"/>
            <a:chExt cx="2538352" cy="17341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FA12C8-D810-3678-A5F8-397940238770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F434AC-7986-DAC6-729A-5411ED52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DA2303-37E4-3528-C136-AD13E70C4D1E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85C69-179B-159A-C61B-9CD07384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24847E-71A8-43EA-59D5-C1D9DC28A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D0C9D5-A3A4-E3B6-2C5A-248ACD0D3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C801527-6D11-E925-FD6D-4C6B960C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5048131"/>
            <a:ext cx="2413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8FBE2B-0F48-5383-D189-A5ACF4DA1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486" y="2614534"/>
            <a:ext cx="2120900" cy="469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F595-C429-DE5C-7D82-0B93E4C2F78E}"/>
              </a:ext>
            </a:extLst>
          </p:cNvPr>
          <p:cNvCxnSpPr>
            <a:cxnSpLocks/>
          </p:cNvCxnSpPr>
          <p:nvPr/>
        </p:nvCxnSpPr>
        <p:spPr>
          <a:xfrm>
            <a:off x="4447155" y="2916963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ED4139-A3D1-0620-9467-3E9176443853}"/>
              </a:ext>
            </a:extLst>
          </p:cNvPr>
          <p:cNvSpPr/>
          <p:nvPr/>
        </p:nvSpPr>
        <p:spPr>
          <a:xfrm>
            <a:off x="4855027" y="2764262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1640A-7A36-2785-B61C-F1F73FA772AD}"/>
              </a:ext>
            </a:extLst>
          </p:cNvPr>
          <p:cNvCxnSpPr>
            <a:cxnSpLocks/>
          </p:cNvCxnSpPr>
          <p:nvPr/>
        </p:nvCxnSpPr>
        <p:spPr>
          <a:xfrm>
            <a:off x="4447155" y="5823327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17641-DF95-9797-EFD7-23F6C0C03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248" y="5566553"/>
            <a:ext cx="2120900" cy="4699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686989C-314B-420A-6FEC-5FF8371B9C11}"/>
              </a:ext>
            </a:extLst>
          </p:cNvPr>
          <p:cNvSpPr/>
          <p:nvPr/>
        </p:nvSpPr>
        <p:spPr>
          <a:xfrm>
            <a:off x="4855027" y="5670626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866558-2584-2408-FCB1-2A086EB350C2}"/>
              </a:ext>
            </a:extLst>
          </p:cNvPr>
          <p:cNvSpPr txBox="1"/>
          <p:nvPr/>
        </p:nvSpPr>
        <p:spPr>
          <a:xfrm>
            <a:off x="471244" y="481252"/>
            <a:ext cx="670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Standard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verification approach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3B20-55DB-9479-8282-6D0D7A8B5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957" y="3089111"/>
            <a:ext cx="406400" cy="292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AB4A933-E029-E043-E30A-C566C3E80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752" y="6063126"/>
            <a:ext cx="406400" cy="292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C7FCD57-338B-1D8B-2154-7D2C378EB94C}"/>
              </a:ext>
            </a:extLst>
          </p:cNvPr>
          <p:cNvPicPr>
            <a:picLocks/>
          </p:cNvPicPr>
          <p:nvPr/>
        </p:nvPicPr>
        <p:blipFill>
          <a:blip r:embed="rId8"/>
          <a:srcRect/>
          <a:stretch/>
        </p:blipFill>
        <p:spPr>
          <a:xfrm>
            <a:off x="3467980" y="2148891"/>
            <a:ext cx="810000" cy="7866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11EC5A-1FC5-5BD6-9288-68B9769C1691}"/>
              </a:ext>
            </a:extLst>
          </p:cNvPr>
          <p:cNvPicPr>
            <a:picLocks/>
          </p:cNvPicPr>
          <p:nvPr/>
        </p:nvPicPr>
        <p:blipFill>
          <a:blip r:embed="rId9"/>
          <a:srcRect/>
          <a:stretch/>
        </p:blipFill>
        <p:spPr>
          <a:xfrm>
            <a:off x="3521256" y="5094142"/>
            <a:ext cx="810000" cy="76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87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58795B-1B7F-86D1-052C-FA0D5DFFBD2B}"/>
              </a:ext>
            </a:extLst>
          </p:cNvPr>
          <p:cNvSpPr txBox="1"/>
          <p:nvPr/>
        </p:nvSpPr>
        <p:spPr>
          <a:xfrm>
            <a:off x="3154293" y="121297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HR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9FFFB-2151-92B9-9B2F-61C8842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2126819"/>
            <a:ext cx="241300" cy="431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19071-1470-B735-7E11-33C8CD018156}"/>
              </a:ext>
            </a:extLst>
          </p:cNvPr>
          <p:cNvGrpSpPr/>
          <p:nvPr/>
        </p:nvGrpSpPr>
        <p:grpSpPr>
          <a:xfrm>
            <a:off x="6074927" y="3412875"/>
            <a:ext cx="2538352" cy="1734140"/>
            <a:chOff x="5844157" y="3271252"/>
            <a:chExt cx="2538352" cy="17341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FA12C8-D810-3678-A5F8-397940238770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F434AC-7986-DAC6-729A-5411ED52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DA2303-37E4-3528-C136-AD13E70C4D1E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85C69-179B-159A-C61B-9CD07384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24847E-71A8-43EA-59D5-C1D9DC28A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D0C9D5-A3A4-E3B6-2C5A-248ACD0D3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C801527-6D11-E925-FD6D-4C6B960C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5048131"/>
            <a:ext cx="2413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8FBE2B-0F48-5383-D189-A5ACF4DA1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486" y="2614534"/>
            <a:ext cx="2120900" cy="469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F595-C429-DE5C-7D82-0B93E4C2F78E}"/>
              </a:ext>
            </a:extLst>
          </p:cNvPr>
          <p:cNvCxnSpPr>
            <a:cxnSpLocks/>
          </p:cNvCxnSpPr>
          <p:nvPr/>
        </p:nvCxnSpPr>
        <p:spPr>
          <a:xfrm>
            <a:off x="4447155" y="2916963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ED4139-A3D1-0620-9467-3E9176443853}"/>
              </a:ext>
            </a:extLst>
          </p:cNvPr>
          <p:cNvSpPr/>
          <p:nvPr/>
        </p:nvSpPr>
        <p:spPr>
          <a:xfrm>
            <a:off x="4855027" y="2764262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1640A-7A36-2785-B61C-F1F73FA772AD}"/>
              </a:ext>
            </a:extLst>
          </p:cNvPr>
          <p:cNvCxnSpPr>
            <a:cxnSpLocks/>
          </p:cNvCxnSpPr>
          <p:nvPr/>
        </p:nvCxnSpPr>
        <p:spPr>
          <a:xfrm>
            <a:off x="4447155" y="5823327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1D606B-DDDA-AE13-4EE6-A44265ED9833}"/>
              </a:ext>
            </a:extLst>
          </p:cNvPr>
          <p:cNvCxnSpPr>
            <a:cxnSpLocks/>
          </p:cNvCxnSpPr>
          <p:nvPr/>
        </p:nvCxnSpPr>
        <p:spPr>
          <a:xfrm>
            <a:off x="2256714" y="5823457"/>
            <a:ext cx="2834640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A89684E-06FB-4828-2FE6-9AF8134073D4}"/>
              </a:ext>
            </a:extLst>
          </p:cNvPr>
          <p:cNvSpPr/>
          <p:nvPr/>
        </p:nvSpPr>
        <p:spPr>
          <a:xfrm>
            <a:off x="2539084" y="5562071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623B71-A67E-63D0-3937-94330B6B1F0E}"/>
              </a:ext>
            </a:extLst>
          </p:cNvPr>
          <p:cNvCxnSpPr>
            <a:cxnSpLocks/>
          </p:cNvCxnSpPr>
          <p:nvPr/>
        </p:nvCxnSpPr>
        <p:spPr>
          <a:xfrm rot="16200000">
            <a:off x="2620695" y="5817648"/>
            <a:ext cx="365760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B9ADD7F-CADA-4C9F-2FB1-F9075C1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182" y="6051327"/>
            <a:ext cx="406400" cy="406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B17641-DF95-9797-EFD7-23F6C0C03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48" y="5566553"/>
            <a:ext cx="2120900" cy="469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F899A77-9C70-40B7-E92D-125E76F8F457}"/>
              </a:ext>
            </a:extLst>
          </p:cNvPr>
          <p:cNvSpPr txBox="1"/>
          <p:nvPr/>
        </p:nvSpPr>
        <p:spPr>
          <a:xfrm>
            <a:off x="2249992" y="6153218"/>
            <a:ext cx="1101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UPSCALE</a:t>
            </a:r>
            <a:endParaRPr lang="es-ES_tradnl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E7226B-326C-8EFC-51F9-ADE761C731F9}"/>
              </a:ext>
            </a:extLst>
          </p:cNvPr>
          <p:cNvSpPr/>
          <p:nvPr/>
        </p:nvSpPr>
        <p:spPr>
          <a:xfrm>
            <a:off x="2694770" y="64795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1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9943E0-F047-242B-905A-0E71F24E9D3F}"/>
              </a:ext>
            </a:extLst>
          </p:cNvPr>
          <p:cNvSpPr/>
          <p:nvPr/>
        </p:nvSpPr>
        <p:spPr>
          <a:xfrm>
            <a:off x="4890393" y="322981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14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4A9135-5048-9865-3D91-204BDA4F9B55}"/>
              </a:ext>
            </a:extLst>
          </p:cNvPr>
          <p:cNvSpPr/>
          <p:nvPr/>
        </p:nvSpPr>
        <p:spPr>
          <a:xfrm>
            <a:off x="4886097" y="610651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14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A5F11-5BBF-5664-858F-D5FF1A19EE73}"/>
              </a:ext>
            </a:extLst>
          </p:cNvPr>
          <p:cNvSpPr txBox="1"/>
          <p:nvPr/>
        </p:nvSpPr>
        <p:spPr>
          <a:xfrm>
            <a:off x="3207541" y="53097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SR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86989C-314B-420A-6FEC-5FF8371B9C11}"/>
              </a:ext>
            </a:extLst>
          </p:cNvPr>
          <p:cNvSpPr/>
          <p:nvPr/>
        </p:nvSpPr>
        <p:spPr>
          <a:xfrm>
            <a:off x="4855027" y="5670626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E5B45C-F029-969E-037E-28791DB90C31}"/>
              </a:ext>
            </a:extLst>
          </p:cNvPr>
          <p:cNvSpPr txBox="1"/>
          <p:nvPr/>
        </p:nvSpPr>
        <p:spPr>
          <a:xfrm>
            <a:off x="3324174" y="1501374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HR </a:t>
            </a:r>
          </a:p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112 x 112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0023BF-1BF3-177E-D338-90DDBE3B0956}"/>
              </a:ext>
            </a:extLst>
          </p:cNvPr>
          <p:cNvSpPr txBox="1"/>
          <p:nvPr/>
        </p:nvSpPr>
        <p:spPr>
          <a:xfrm>
            <a:off x="1387011" y="4159528"/>
            <a:ext cx="7521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LR</a:t>
            </a:r>
          </a:p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14x14</a:t>
            </a:r>
          </a:p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28x28</a:t>
            </a:r>
          </a:p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56x56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676ECF-E00C-963F-BFA6-6BB0197F88C2}"/>
              </a:ext>
            </a:extLst>
          </p:cNvPr>
          <p:cNvSpPr txBox="1"/>
          <p:nvPr/>
        </p:nvSpPr>
        <p:spPr>
          <a:xfrm>
            <a:off x="3381900" y="4245881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</a:t>
            </a:r>
          </a:p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112 x 112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963158-21F2-4DFF-73B3-38592F75CEE6}"/>
              </a:ext>
            </a:extLst>
          </p:cNvPr>
          <p:cNvSpPr txBox="1"/>
          <p:nvPr/>
        </p:nvSpPr>
        <p:spPr>
          <a:xfrm>
            <a:off x="8964573" y="4922100"/>
            <a:ext cx="32274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Prieto, L., Pulgar, S., Flynn, P., &amp; Mery, D. (2022,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November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).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Low-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Resolution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Face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Re-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identification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with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High-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Resolution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Mapping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In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Pacific-Rim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Symposium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and Video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Technology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(PSIVT2022). (pp. 89-102). Cham: Springer International Publishing.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154A6-2579-9F11-6364-6F78668AEFAF}"/>
              </a:ext>
            </a:extLst>
          </p:cNvPr>
          <p:cNvSpPr txBox="1"/>
          <p:nvPr/>
        </p:nvSpPr>
        <p:spPr>
          <a:xfrm>
            <a:off x="471244" y="481252"/>
            <a:ext cx="792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Low-resolution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verification approach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D39CAB3-DD95-AE07-0B65-8508E311F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957" y="3089111"/>
            <a:ext cx="406400" cy="2921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2C9BF08-E4A7-DA7D-3273-292B41878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1712" y="6063126"/>
            <a:ext cx="406400" cy="292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C35578B-83CE-4E6D-7BEA-426C14783C07}"/>
              </a:ext>
            </a:extLst>
          </p:cNvPr>
          <p:cNvPicPr>
            <a:picLocks/>
          </p:cNvPicPr>
          <p:nvPr/>
        </p:nvPicPr>
        <p:blipFill>
          <a:blip r:embed="rId9"/>
          <a:srcRect/>
          <a:stretch/>
        </p:blipFill>
        <p:spPr>
          <a:xfrm>
            <a:off x="3467980" y="2148891"/>
            <a:ext cx="810000" cy="7866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4CCACA-F6D2-0613-D0AF-8A3B7DE61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563780" y="5496174"/>
            <a:ext cx="389106" cy="36576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FC9337-7785-389D-D50E-DE3DBD0768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0783" y="4930303"/>
            <a:ext cx="783773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35" grpId="0"/>
      <p:bldP spid="36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5170E0-8786-6D49-8A39-BC80B923B74A}"/>
              </a:ext>
            </a:extLst>
          </p:cNvPr>
          <p:cNvSpPr txBox="1"/>
          <p:nvPr/>
        </p:nvSpPr>
        <p:spPr>
          <a:xfrm>
            <a:off x="1095299" y="969573"/>
            <a:ext cx="10181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</a:rPr>
              <a:t>Fairness in Face Recognition </a:t>
            </a:r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is the process of correcting and mitigating algorithmic bias (for example, bias of race and ethnicity, gender, age, etc.) from face recognition models.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EB25E-9B85-FC33-E057-994AF5EA88A9}"/>
              </a:ext>
            </a:extLst>
          </p:cNvPr>
          <p:cNvSpPr txBox="1"/>
          <p:nvPr/>
        </p:nvSpPr>
        <p:spPr>
          <a:xfrm>
            <a:off x="1095299" y="969573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Fairness</a:t>
            </a:r>
            <a:endParaRPr lang="en-CL" sz="4000" dirty="0">
              <a:solidFill>
                <a:schemeClr val="accent1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8E1CD-0257-454F-907F-947C3B05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" y="4409098"/>
            <a:ext cx="12019527" cy="9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#</a:t>
                      </a:r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/>
                        <a:t>Name</a:t>
                      </a:r>
                      <a:r>
                        <a:rPr lang="en-AU" sz="1400" dirty="0"/>
                        <a:t>   </a:t>
                      </a:r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          </a:t>
                      </a:r>
                      <a:r>
                        <a:rPr lang="en-CL" sz="1400"/>
                        <a:t>Up-Scaling</a:t>
                      </a:r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        </a:t>
                      </a:r>
                      <a:r>
                        <a:rPr lang="en-CL" sz="1400"/>
                        <a:t>Feature </a:t>
                      </a:r>
                      <a:r>
                        <a:rPr lang="en-CL" sz="1400" dirty="0"/>
                        <a:t>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28D7F8C6-4900-8E47-856F-F33CF87A8957}"/>
              </a:ext>
            </a:extLst>
          </p:cNvPr>
          <p:cNvSpPr/>
          <p:nvPr/>
        </p:nvSpPr>
        <p:spPr>
          <a:xfrm>
            <a:off x="4742698" y="872852"/>
            <a:ext cx="288000" cy="28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849701-E436-D84F-98E5-C7AF4455D70E}"/>
              </a:ext>
            </a:extLst>
          </p:cNvPr>
          <p:cNvSpPr/>
          <p:nvPr/>
        </p:nvSpPr>
        <p:spPr>
          <a:xfrm>
            <a:off x="7949361" y="870220"/>
            <a:ext cx="288000" cy="28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317085-DD93-8E65-6FB1-15262CEF285A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7738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Up-Scaling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Feature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EEB0A-A2C8-8544-9EDD-A37D5E45C1E9}"/>
              </a:ext>
            </a:extLst>
          </p:cNvPr>
          <p:cNvGrpSpPr/>
          <p:nvPr/>
        </p:nvGrpSpPr>
        <p:grpSpPr>
          <a:xfrm>
            <a:off x="4685364" y="285135"/>
            <a:ext cx="6936364" cy="6469626"/>
            <a:chOff x="4685364" y="285135"/>
            <a:chExt cx="6936364" cy="64696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16A2B4-3E55-F44E-962D-65FF31208150}"/>
                </a:ext>
              </a:extLst>
            </p:cNvPr>
            <p:cNvSpPr/>
            <p:nvPr/>
          </p:nvSpPr>
          <p:spPr>
            <a:xfrm>
              <a:off x="4689987" y="285135"/>
              <a:ext cx="6931741" cy="646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F1AA0B-37C6-514D-ABF1-C34BD0827E10}"/>
                </a:ext>
              </a:extLst>
            </p:cNvPr>
            <p:cNvGrpSpPr/>
            <p:nvPr/>
          </p:nvGrpSpPr>
          <p:grpSpPr>
            <a:xfrm>
              <a:off x="4685364" y="292174"/>
              <a:ext cx="5574297" cy="6362139"/>
              <a:chOff x="6617704" y="321652"/>
              <a:chExt cx="5150348" cy="60634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A74FCC1-DA16-304C-A3C8-D45AACE98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b="86020"/>
              <a:stretch/>
            </p:blipFill>
            <p:spPr>
              <a:xfrm>
                <a:off x="6617704" y="321652"/>
                <a:ext cx="5150348" cy="86058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7FE8E4-5D4B-424E-BC4E-6F3BF6885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14163" b="77372"/>
              <a:stretch/>
            </p:blipFill>
            <p:spPr>
              <a:xfrm>
                <a:off x="6617704" y="1153084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DCCBA50-2959-574E-8B39-D23DB30F6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24098" b="67437"/>
              <a:stretch/>
            </p:blipFill>
            <p:spPr>
              <a:xfrm>
                <a:off x="6617704" y="1787329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C0A170-670D-144C-A1EA-1059A5908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33698" b="49779"/>
              <a:stretch/>
            </p:blipFill>
            <p:spPr>
              <a:xfrm>
                <a:off x="6617704" y="2365664"/>
                <a:ext cx="5150348" cy="10171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A7CACA-915C-8949-8650-DD3C3BB47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51730" b="30542"/>
              <a:stretch/>
            </p:blipFill>
            <p:spPr>
              <a:xfrm>
                <a:off x="6617704" y="3553602"/>
                <a:ext cx="5150348" cy="10913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9D308E0-67E0-CF42-80FD-47A73249E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69916" b="2612"/>
              <a:stretch/>
            </p:blipFill>
            <p:spPr>
              <a:xfrm>
                <a:off x="6617704" y="4693910"/>
                <a:ext cx="5150348" cy="169115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EE9F0C20-A324-0D43-B0B8-86D9A9AC404E}"/>
              </a:ext>
            </a:extLst>
          </p:cNvPr>
          <p:cNvGraphicFramePr>
            <a:graphicFrameLocks noGrp="1"/>
          </p:cNvGraphicFramePr>
          <p:nvPr/>
        </p:nvGraphicFramePr>
        <p:xfrm>
          <a:off x="795070" y="871851"/>
          <a:ext cx="9509136" cy="5791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5629862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8E5E9F-616E-EA49-8E25-DA2F63F04C45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4E8C9B-E149-7743-88DD-BEF02449D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7" b="86020"/>
          <a:stretch/>
        </p:blipFill>
        <p:spPr>
          <a:xfrm>
            <a:off x="4685364" y="309045"/>
            <a:ext cx="5574297" cy="902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9F542B-8133-18EB-1419-A75B3B053190}"/>
              </a:ext>
            </a:extLst>
          </p:cNvPr>
          <p:cNvSpPr/>
          <p:nvPr/>
        </p:nvSpPr>
        <p:spPr>
          <a:xfrm>
            <a:off x="10198701" y="285135"/>
            <a:ext cx="1091091" cy="64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2478444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Up-Scaling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Feature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EEB0A-A2C8-8544-9EDD-A37D5E45C1E9}"/>
              </a:ext>
            </a:extLst>
          </p:cNvPr>
          <p:cNvGrpSpPr/>
          <p:nvPr/>
        </p:nvGrpSpPr>
        <p:grpSpPr>
          <a:xfrm>
            <a:off x="4685364" y="285135"/>
            <a:ext cx="6936364" cy="6469626"/>
            <a:chOff x="4685364" y="285135"/>
            <a:chExt cx="6936364" cy="64696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16A2B4-3E55-F44E-962D-65FF31208150}"/>
                </a:ext>
              </a:extLst>
            </p:cNvPr>
            <p:cNvSpPr/>
            <p:nvPr/>
          </p:nvSpPr>
          <p:spPr>
            <a:xfrm>
              <a:off x="4689987" y="285135"/>
              <a:ext cx="6931741" cy="646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F1AA0B-37C6-514D-ABF1-C34BD0827E10}"/>
                </a:ext>
              </a:extLst>
            </p:cNvPr>
            <p:cNvGrpSpPr/>
            <p:nvPr/>
          </p:nvGrpSpPr>
          <p:grpSpPr>
            <a:xfrm>
              <a:off x="4685364" y="292174"/>
              <a:ext cx="5574297" cy="6362139"/>
              <a:chOff x="6617704" y="321652"/>
              <a:chExt cx="5150348" cy="60634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A74FCC1-DA16-304C-A3C8-D45AACE98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b="86020"/>
              <a:stretch/>
            </p:blipFill>
            <p:spPr>
              <a:xfrm>
                <a:off x="6617704" y="321652"/>
                <a:ext cx="5150348" cy="86058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7FE8E4-5D4B-424E-BC4E-6F3BF6885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14163" b="77372"/>
              <a:stretch/>
            </p:blipFill>
            <p:spPr>
              <a:xfrm>
                <a:off x="6617704" y="1153084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DCCBA50-2959-574E-8B39-D23DB30F6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24098" b="67437"/>
              <a:stretch/>
            </p:blipFill>
            <p:spPr>
              <a:xfrm>
                <a:off x="6617704" y="1787329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C0A170-670D-144C-A1EA-1059A5908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33698" b="49779"/>
              <a:stretch/>
            </p:blipFill>
            <p:spPr>
              <a:xfrm>
                <a:off x="6617704" y="2365664"/>
                <a:ext cx="5150348" cy="10171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A7CACA-915C-8949-8650-DD3C3BB47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51730" b="30542"/>
              <a:stretch/>
            </p:blipFill>
            <p:spPr>
              <a:xfrm>
                <a:off x="6617704" y="3553602"/>
                <a:ext cx="5150348" cy="10913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9D308E0-67E0-CF42-80FD-47A73249E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69916" b="2612"/>
              <a:stretch/>
            </p:blipFill>
            <p:spPr>
              <a:xfrm>
                <a:off x="6617704" y="4693910"/>
                <a:ext cx="5150348" cy="169115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EE9F0C20-A324-0D43-B0B8-86D9A9AC404E}"/>
              </a:ext>
            </a:extLst>
          </p:cNvPr>
          <p:cNvGraphicFramePr>
            <a:graphicFrameLocks noGrp="1"/>
          </p:cNvGraphicFramePr>
          <p:nvPr/>
        </p:nvGraphicFramePr>
        <p:xfrm>
          <a:off x="795070" y="871851"/>
          <a:ext cx="9509136" cy="5791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5629862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8E5E9F-616E-EA49-8E25-DA2F63F04C45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4E8C9B-E149-7743-88DD-BEF02449D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7" b="86020"/>
          <a:stretch/>
        </p:blipFill>
        <p:spPr>
          <a:xfrm>
            <a:off x="4685364" y="309045"/>
            <a:ext cx="5574297" cy="902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9F542B-8133-18EB-1419-A75B3B053190}"/>
              </a:ext>
            </a:extLst>
          </p:cNvPr>
          <p:cNvSpPr/>
          <p:nvPr/>
        </p:nvSpPr>
        <p:spPr>
          <a:xfrm>
            <a:off x="10198701" y="285135"/>
            <a:ext cx="1091091" cy="64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713C3-3832-E579-755E-BC45DC595BD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5609" r="1709" b="5192"/>
          <a:stretch/>
        </p:blipFill>
        <p:spPr>
          <a:xfrm>
            <a:off x="6760029" y="3804570"/>
            <a:ext cx="3328155" cy="250642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96E51-641C-BFA6-0F21-06B047587E3A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>
            <a:off x="5521124" y="4668049"/>
            <a:ext cx="1238905" cy="38973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D35134A-D30F-859E-117F-114B095E1892}"/>
              </a:ext>
            </a:extLst>
          </p:cNvPr>
          <p:cNvSpPr/>
          <p:nvPr/>
        </p:nvSpPr>
        <p:spPr>
          <a:xfrm>
            <a:off x="4572000" y="4456253"/>
            <a:ext cx="949124" cy="423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2587B-8F86-EF8D-16FA-B299B55A5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173" y="81997"/>
            <a:ext cx="1689100" cy="3606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4D865A-6B0D-7BA2-424C-919E66884621}"/>
              </a:ext>
            </a:extLst>
          </p:cNvPr>
          <p:cNvSpPr/>
          <p:nvPr/>
        </p:nvSpPr>
        <p:spPr>
          <a:xfrm>
            <a:off x="9028441" y="3871989"/>
            <a:ext cx="988215" cy="478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8609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Up-Scaling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Feature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EEB0A-A2C8-8544-9EDD-A37D5E45C1E9}"/>
              </a:ext>
            </a:extLst>
          </p:cNvPr>
          <p:cNvGrpSpPr/>
          <p:nvPr/>
        </p:nvGrpSpPr>
        <p:grpSpPr>
          <a:xfrm>
            <a:off x="4685364" y="285135"/>
            <a:ext cx="6936364" cy="6469626"/>
            <a:chOff x="4685364" y="285135"/>
            <a:chExt cx="6936364" cy="64696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16A2B4-3E55-F44E-962D-65FF31208150}"/>
                </a:ext>
              </a:extLst>
            </p:cNvPr>
            <p:cNvSpPr/>
            <p:nvPr/>
          </p:nvSpPr>
          <p:spPr>
            <a:xfrm>
              <a:off x="4689987" y="285135"/>
              <a:ext cx="6931741" cy="646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F1AA0B-37C6-514D-ABF1-C34BD0827E10}"/>
                </a:ext>
              </a:extLst>
            </p:cNvPr>
            <p:cNvGrpSpPr/>
            <p:nvPr/>
          </p:nvGrpSpPr>
          <p:grpSpPr>
            <a:xfrm>
              <a:off x="4685364" y="292174"/>
              <a:ext cx="5574297" cy="6362139"/>
              <a:chOff x="6617704" y="321652"/>
              <a:chExt cx="5150348" cy="60634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A74FCC1-DA16-304C-A3C8-D45AACE98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b="86020"/>
              <a:stretch/>
            </p:blipFill>
            <p:spPr>
              <a:xfrm>
                <a:off x="6617704" y="321652"/>
                <a:ext cx="5150348" cy="86058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7FE8E4-5D4B-424E-BC4E-6F3BF6885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14163" b="77372"/>
              <a:stretch/>
            </p:blipFill>
            <p:spPr>
              <a:xfrm>
                <a:off x="6617704" y="1153084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DCCBA50-2959-574E-8B39-D23DB30F6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24098" b="67437"/>
              <a:stretch/>
            </p:blipFill>
            <p:spPr>
              <a:xfrm>
                <a:off x="6617704" y="1787329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C0A170-670D-144C-A1EA-1059A5908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33698" b="49779"/>
              <a:stretch/>
            </p:blipFill>
            <p:spPr>
              <a:xfrm>
                <a:off x="6617704" y="2365664"/>
                <a:ext cx="5150348" cy="10171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A7CACA-915C-8949-8650-DD3C3BB47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51730" b="30542"/>
              <a:stretch/>
            </p:blipFill>
            <p:spPr>
              <a:xfrm>
                <a:off x="6617704" y="3553602"/>
                <a:ext cx="5150348" cy="10913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9D308E0-67E0-CF42-80FD-47A73249E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69916" b="2612"/>
              <a:stretch/>
            </p:blipFill>
            <p:spPr>
              <a:xfrm>
                <a:off x="6617704" y="4693910"/>
                <a:ext cx="5150348" cy="169115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EE9F0C20-A324-0D43-B0B8-86D9A9AC404E}"/>
              </a:ext>
            </a:extLst>
          </p:cNvPr>
          <p:cNvGraphicFramePr>
            <a:graphicFrameLocks noGrp="1"/>
          </p:cNvGraphicFramePr>
          <p:nvPr/>
        </p:nvGraphicFramePr>
        <p:xfrm>
          <a:off x="795070" y="871851"/>
          <a:ext cx="9509136" cy="5791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5629862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8E5E9F-616E-EA49-8E25-DA2F63F04C45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4E8C9B-E149-7743-88DD-BEF02449D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7" b="86020"/>
          <a:stretch/>
        </p:blipFill>
        <p:spPr>
          <a:xfrm>
            <a:off x="4685364" y="309045"/>
            <a:ext cx="5574297" cy="902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9F542B-8133-18EB-1419-A75B3B053190}"/>
              </a:ext>
            </a:extLst>
          </p:cNvPr>
          <p:cNvSpPr/>
          <p:nvPr/>
        </p:nvSpPr>
        <p:spPr>
          <a:xfrm>
            <a:off x="10198701" y="285135"/>
            <a:ext cx="1091091" cy="64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713C3-3832-E579-755E-BC45DC595BD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5899" r="1795" b="5271"/>
          <a:stretch/>
        </p:blipFill>
        <p:spPr>
          <a:xfrm>
            <a:off x="6613071" y="2835090"/>
            <a:ext cx="3314700" cy="250435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2A454C-F4E1-A1DF-0430-248659C4209B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6771544" y="1765213"/>
            <a:ext cx="777156" cy="106113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9F2E72F-6D89-0DEE-007E-28AF43EE33C9}"/>
              </a:ext>
            </a:extLst>
          </p:cNvPr>
          <p:cNvSpPr/>
          <p:nvPr/>
        </p:nvSpPr>
        <p:spPr>
          <a:xfrm>
            <a:off x="5961416" y="1403655"/>
            <a:ext cx="949124" cy="423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331AAE-4623-E0F9-BBD5-3D3616A30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8446" y="135209"/>
            <a:ext cx="1612900" cy="3505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5FD908-5F53-B2ED-8103-311BBA61BE5A}"/>
              </a:ext>
            </a:extLst>
          </p:cNvPr>
          <p:cNvSpPr/>
          <p:nvPr/>
        </p:nvSpPr>
        <p:spPr>
          <a:xfrm>
            <a:off x="8878932" y="2889764"/>
            <a:ext cx="988215" cy="478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38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Up-Scaling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Feature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EEB0A-A2C8-8544-9EDD-A37D5E45C1E9}"/>
              </a:ext>
            </a:extLst>
          </p:cNvPr>
          <p:cNvGrpSpPr/>
          <p:nvPr/>
        </p:nvGrpSpPr>
        <p:grpSpPr>
          <a:xfrm>
            <a:off x="4685364" y="285135"/>
            <a:ext cx="6936364" cy="6469626"/>
            <a:chOff x="4685364" y="285135"/>
            <a:chExt cx="6936364" cy="64696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16A2B4-3E55-F44E-962D-65FF31208150}"/>
                </a:ext>
              </a:extLst>
            </p:cNvPr>
            <p:cNvSpPr/>
            <p:nvPr/>
          </p:nvSpPr>
          <p:spPr>
            <a:xfrm>
              <a:off x="4689987" y="285135"/>
              <a:ext cx="6931741" cy="646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F1AA0B-37C6-514D-ABF1-C34BD0827E10}"/>
                </a:ext>
              </a:extLst>
            </p:cNvPr>
            <p:cNvGrpSpPr/>
            <p:nvPr/>
          </p:nvGrpSpPr>
          <p:grpSpPr>
            <a:xfrm>
              <a:off x="4685364" y="292174"/>
              <a:ext cx="5574297" cy="6362139"/>
              <a:chOff x="6617704" y="321652"/>
              <a:chExt cx="5150348" cy="60634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A74FCC1-DA16-304C-A3C8-D45AACE98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b="86020"/>
              <a:stretch/>
            </p:blipFill>
            <p:spPr>
              <a:xfrm>
                <a:off x="6617704" y="321652"/>
                <a:ext cx="5150348" cy="86058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7FE8E4-5D4B-424E-BC4E-6F3BF6885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14163" b="77372"/>
              <a:stretch/>
            </p:blipFill>
            <p:spPr>
              <a:xfrm>
                <a:off x="6617704" y="1153084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DCCBA50-2959-574E-8B39-D23DB30F6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24098" b="67437"/>
              <a:stretch/>
            </p:blipFill>
            <p:spPr>
              <a:xfrm>
                <a:off x="6617704" y="1787329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C0A170-670D-144C-A1EA-1059A5908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33698" b="49779"/>
              <a:stretch/>
            </p:blipFill>
            <p:spPr>
              <a:xfrm>
                <a:off x="6617704" y="2365664"/>
                <a:ext cx="5150348" cy="10171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A7CACA-915C-8949-8650-DD3C3BB47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51730" b="30542"/>
              <a:stretch/>
            </p:blipFill>
            <p:spPr>
              <a:xfrm>
                <a:off x="6617704" y="3553602"/>
                <a:ext cx="5150348" cy="10913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9D308E0-67E0-CF42-80FD-47A73249E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69916" b="2612"/>
              <a:stretch/>
            </p:blipFill>
            <p:spPr>
              <a:xfrm>
                <a:off x="6617704" y="4693910"/>
                <a:ext cx="5150348" cy="169115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EE9F0C20-A324-0D43-B0B8-86D9A9AC404E}"/>
              </a:ext>
            </a:extLst>
          </p:cNvPr>
          <p:cNvGraphicFramePr>
            <a:graphicFrameLocks noGrp="1"/>
          </p:cNvGraphicFramePr>
          <p:nvPr/>
        </p:nvGraphicFramePr>
        <p:xfrm>
          <a:off x="795070" y="871851"/>
          <a:ext cx="9509136" cy="5791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5629862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8E5E9F-616E-EA49-8E25-DA2F63F04C45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4E8C9B-E149-7743-88DD-BEF02449D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7" b="86020"/>
          <a:stretch/>
        </p:blipFill>
        <p:spPr>
          <a:xfrm>
            <a:off x="4685364" y="309045"/>
            <a:ext cx="5574297" cy="902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9F542B-8133-18EB-1419-A75B3B053190}"/>
              </a:ext>
            </a:extLst>
          </p:cNvPr>
          <p:cNvSpPr/>
          <p:nvPr/>
        </p:nvSpPr>
        <p:spPr>
          <a:xfrm>
            <a:off x="10198701" y="285135"/>
            <a:ext cx="1091091" cy="64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CAB101-50D1-C642-E1A4-274A111FD69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5792" b="5710"/>
          <a:stretch/>
        </p:blipFill>
        <p:spPr>
          <a:xfrm>
            <a:off x="7715250" y="3838614"/>
            <a:ext cx="3195708" cy="23989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5A6698-6973-15DE-29FD-A9405BD76AD6}"/>
              </a:ext>
            </a:extLst>
          </p:cNvPr>
          <p:cNvCxnSpPr>
            <a:cxnSpLocks/>
            <a:stCxn id="23" idx="4"/>
          </p:cNvCxnSpPr>
          <p:nvPr/>
        </p:nvCxnSpPr>
        <p:spPr>
          <a:xfrm>
            <a:off x="7837970" y="1804542"/>
            <a:ext cx="543181" cy="197402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2CBD5C8-A766-2537-B84A-616A804A26BD}"/>
              </a:ext>
            </a:extLst>
          </p:cNvPr>
          <p:cNvSpPr/>
          <p:nvPr/>
        </p:nvSpPr>
        <p:spPr>
          <a:xfrm>
            <a:off x="7363408" y="1380951"/>
            <a:ext cx="949124" cy="423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32BFD6-1725-6C1E-50DE-EC4FDAB18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0741" y="120685"/>
            <a:ext cx="1612900" cy="3479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9D67A2-2D34-A87C-B7E0-B5507576B31E}"/>
              </a:ext>
            </a:extLst>
          </p:cNvPr>
          <p:cNvSpPr/>
          <p:nvPr/>
        </p:nvSpPr>
        <p:spPr>
          <a:xfrm>
            <a:off x="7781539" y="3917900"/>
            <a:ext cx="988215" cy="478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7935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Up-Scaling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Feature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EEB0A-A2C8-8544-9EDD-A37D5E45C1E9}"/>
              </a:ext>
            </a:extLst>
          </p:cNvPr>
          <p:cNvGrpSpPr/>
          <p:nvPr/>
        </p:nvGrpSpPr>
        <p:grpSpPr>
          <a:xfrm>
            <a:off x="4685364" y="285135"/>
            <a:ext cx="6936364" cy="6469626"/>
            <a:chOff x="4685364" y="285135"/>
            <a:chExt cx="6936364" cy="64696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16A2B4-3E55-F44E-962D-65FF31208150}"/>
                </a:ext>
              </a:extLst>
            </p:cNvPr>
            <p:cNvSpPr/>
            <p:nvPr/>
          </p:nvSpPr>
          <p:spPr>
            <a:xfrm>
              <a:off x="4689987" y="285135"/>
              <a:ext cx="6931741" cy="646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F1AA0B-37C6-514D-ABF1-C34BD0827E10}"/>
                </a:ext>
              </a:extLst>
            </p:cNvPr>
            <p:cNvGrpSpPr/>
            <p:nvPr/>
          </p:nvGrpSpPr>
          <p:grpSpPr>
            <a:xfrm>
              <a:off x="4685364" y="292174"/>
              <a:ext cx="5574297" cy="6362139"/>
              <a:chOff x="6617704" y="321652"/>
              <a:chExt cx="5150348" cy="60634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A74FCC1-DA16-304C-A3C8-D45AACE98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b="86020"/>
              <a:stretch/>
            </p:blipFill>
            <p:spPr>
              <a:xfrm>
                <a:off x="6617704" y="321652"/>
                <a:ext cx="5150348" cy="86058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7FE8E4-5D4B-424E-BC4E-6F3BF6885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14163" b="77372"/>
              <a:stretch/>
            </p:blipFill>
            <p:spPr>
              <a:xfrm>
                <a:off x="6617704" y="1153084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DCCBA50-2959-574E-8B39-D23DB30F6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24098" b="67437"/>
              <a:stretch/>
            </p:blipFill>
            <p:spPr>
              <a:xfrm>
                <a:off x="6617704" y="1787329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C0A170-670D-144C-A1EA-1059A5908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33698" b="49779"/>
              <a:stretch/>
            </p:blipFill>
            <p:spPr>
              <a:xfrm>
                <a:off x="6617704" y="2365664"/>
                <a:ext cx="5150348" cy="10171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A7CACA-915C-8949-8650-DD3C3BB47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51730" b="30542"/>
              <a:stretch/>
            </p:blipFill>
            <p:spPr>
              <a:xfrm>
                <a:off x="6617704" y="3553602"/>
                <a:ext cx="5150348" cy="10913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9D308E0-67E0-CF42-80FD-47A73249E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69916" b="2612"/>
              <a:stretch/>
            </p:blipFill>
            <p:spPr>
              <a:xfrm>
                <a:off x="6617704" y="4693910"/>
                <a:ext cx="5150348" cy="169115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EE9F0C20-A324-0D43-B0B8-86D9A9AC404E}"/>
              </a:ext>
            </a:extLst>
          </p:cNvPr>
          <p:cNvGraphicFramePr>
            <a:graphicFrameLocks noGrp="1"/>
          </p:cNvGraphicFramePr>
          <p:nvPr/>
        </p:nvGraphicFramePr>
        <p:xfrm>
          <a:off x="795070" y="871851"/>
          <a:ext cx="9509136" cy="5791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5629862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8E5E9F-616E-EA49-8E25-DA2F63F04C45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4E8C9B-E149-7743-88DD-BEF02449D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7" b="86020"/>
          <a:stretch/>
        </p:blipFill>
        <p:spPr>
          <a:xfrm>
            <a:off x="4685364" y="309045"/>
            <a:ext cx="5574297" cy="902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9F542B-8133-18EB-1419-A75B3B053190}"/>
              </a:ext>
            </a:extLst>
          </p:cNvPr>
          <p:cNvSpPr/>
          <p:nvPr/>
        </p:nvSpPr>
        <p:spPr>
          <a:xfrm>
            <a:off x="10198701" y="285135"/>
            <a:ext cx="1091091" cy="64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5820338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639" b="74053"/>
          <a:stretch/>
        </p:blipFill>
        <p:spPr>
          <a:xfrm>
            <a:off x="36576" y="2110958"/>
            <a:ext cx="1984729" cy="856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C7446-5450-208B-A813-EB3D5874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93" y="3916947"/>
            <a:ext cx="597600" cy="5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2110957"/>
            <a:ext cx="12131215" cy="3302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326BD-8277-759A-76CA-3B3D6F43CF4F}"/>
              </a:ext>
            </a:extLst>
          </p:cNvPr>
          <p:cNvSpPr/>
          <p:nvPr/>
        </p:nvSpPr>
        <p:spPr>
          <a:xfrm>
            <a:off x="2442526" y="2068284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2014B-48A4-235A-1297-C2552B377F15}"/>
              </a:ext>
            </a:extLst>
          </p:cNvPr>
          <p:cNvSpPr/>
          <p:nvPr/>
        </p:nvSpPr>
        <p:spPr>
          <a:xfrm>
            <a:off x="4890366" y="1979892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00A88-35E3-04E8-4864-DBB70438647B}"/>
              </a:ext>
            </a:extLst>
          </p:cNvPr>
          <p:cNvSpPr/>
          <p:nvPr/>
        </p:nvSpPr>
        <p:spPr>
          <a:xfrm>
            <a:off x="7347568" y="2068284"/>
            <a:ext cx="5614144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9290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3DA85A-1AEA-301D-CF5F-2848AC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66" y="669073"/>
            <a:ext cx="6002690" cy="6058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A91F00-5BEE-DC6A-D3C6-636F1125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58" y="290386"/>
            <a:ext cx="6002690" cy="16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182" b="74539"/>
          <a:stretch/>
        </p:blipFill>
        <p:spPr>
          <a:xfrm>
            <a:off x="146267" y="2110958"/>
            <a:ext cx="2003376" cy="840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05BCA-E9BC-2B16-7229-F8911CE833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96" y="4038600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4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E4A4-4224-224B-A8DC-5D032198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How good is an algorithm?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170E0-8786-6D49-8A39-BC80B923B74A}"/>
              </a:ext>
            </a:extLst>
          </p:cNvPr>
          <p:cNvSpPr txBox="1"/>
          <p:nvPr/>
        </p:nvSpPr>
        <p:spPr>
          <a:xfrm>
            <a:off x="3843196" y="4892040"/>
            <a:ext cx="3151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What is “good”...?</a:t>
            </a:r>
          </a:p>
        </p:txBody>
      </p:sp>
    </p:spTree>
    <p:extLst>
      <p:ext uri="{BB962C8B-B14F-4D97-AF65-F5344CB8AC3E}">
        <p14:creationId xmlns:p14="http://schemas.microsoft.com/office/powerpoint/2010/main" val="428295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266" y="2110957"/>
            <a:ext cx="11911835" cy="3302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326BD-8277-759A-76CA-3B3D6F43CF4F}"/>
              </a:ext>
            </a:extLst>
          </p:cNvPr>
          <p:cNvSpPr/>
          <p:nvPr/>
        </p:nvSpPr>
        <p:spPr>
          <a:xfrm>
            <a:off x="2442526" y="2068284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2014B-48A4-235A-1297-C2552B377F15}"/>
              </a:ext>
            </a:extLst>
          </p:cNvPr>
          <p:cNvSpPr/>
          <p:nvPr/>
        </p:nvSpPr>
        <p:spPr>
          <a:xfrm>
            <a:off x="4890366" y="1979892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00A88-35E3-04E8-4864-DBB70438647B}"/>
              </a:ext>
            </a:extLst>
          </p:cNvPr>
          <p:cNvSpPr/>
          <p:nvPr/>
        </p:nvSpPr>
        <p:spPr>
          <a:xfrm>
            <a:off x="7347568" y="2068284"/>
            <a:ext cx="5614144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16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3DA85A-1AEA-301D-CF5F-2848AC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18066" y="687714"/>
            <a:ext cx="6002690" cy="6021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E1950-0637-FADA-F841-A8222968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8066" y="246315"/>
            <a:ext cx="6002690" cy="16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939812-C961-531D-9121-EFFB06B0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931" y="0"/>
            <a:ext cx="9219900" cy="684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E9BF6-322A-B62B-7794-08A4854BED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5841" y="217854"/>
            <a:ext cx="2913680" cy="2882265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CA886F-6E46-D2FC-7FC2-4B0E8D80EDC1}"/>
              </a:ext>
            </a:extLst>
          </p:cNvPr>
          <p:cNvGrpSpPr/>
          <p:nvPr/>
        </p:nvGrpSpPr>
        <p:grpSpPr>
          <a:xfrm>
            <a:off x="1584569" y="488865"/>
            <a:ext cx="7149461" cy="6374919"/>
            <a:chOff x="3156917" y="506328"/>
            <a:chExt cx="7149461" cy="637491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A6CC40B-6F69-1B43-D091-0DD30AEEF180}"/>
                </a:ext>
              </a:extLst>
            </p:cNvPr>
            <p:cNvSpPr/>
            <p:nvPr/>
          </p:nvSpPr>
          <p:spPr>
            <a:xfrm>
              <a:off x="8663557" y="4215538"/>
              <a:ext cx="1642821" cy="26657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117C15-D1C4-2F8D-15E0-9E1CDD795BE3}"/>
                </a:ext>
              </a:extLst>
            </p:cNvPr>
            <p:cNvSpPr txBox="1"/>
            <p:nvPr/>
          </p:nvSpPr>
          <p:spPr>
            <a:xfrm>
              <a:off x="3156917" y="506328"/>
              <a:ext cx="428700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Gill Sans MT" panose="020B0502020104020203" pitchFamily="34" charset="77"/>
                </a:rPr>
                <a:t>1. Who is this person?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CC6D9F-18D1-2A76-A694-5C676E60A456}"/>
              </a:ext>
            </a:extLst>
          </p:cNvPr>
          <p:cNvSpPr txBox="1"/>
          <p:nvPr/>
        </p:nvSpPr>
        <p:spPr>
          <a:xfrm>
            <a:off x="1631069" y="1658987"/>
            <a:ext cx="428700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</a:rPr>
              <a:t>2. Is the same person?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DB199B-6EA5-5D94-CBC0-927FC79906C8}"/>
              </a:ext>
            </a:extLst>
          </p:cNvPr>
          <p:cNvSpPr/>
          <p:nvPr/>
        </p:nvSpPr>
        <p:spPr>
          <a:xfrm>
            <a:off x="7640664" y="4633993"/>
            <a:ext cx="337875" cy="4029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74E1E3-5025-8491-4427-777A66009354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3339" t="10125" r="10131" b="10568"/>
          <a:stretch/>
        </p:blipFill>
        <p:spPr>
          <a:xfrm>
            <a:off x="6456419" y="3580749"/>
            <a:ext cx="2912400" cy="291240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C5ABD4-4C19-8B2D-9FF6-8BE7F54B288C}"/>
              </a:ext>
            </a:extLst>
          </p:cNvPr>
          <p:cNvGrpSpPr/>
          <p:nvPr/>
        </p:nvGrpSpPr>
        <p:grpSpPr>
          <a:xfrm>
            <a:off x="1544181" y="2959445"/>
            <a:ext cx="4475621" cy="3794410"/>
            <a:chOff x="1544181" y="2959445"/>
            <a:chExt cx="4475621" cy="3794410"/>
          </a:xfrm>
        </p:grpSpPr>
        <p:pic>
          <p:nvPicPr>
            <p:cNvPr id="1026" name="Picture 2" descr="Emoji 🤷‍♀️ Woman shrugging her shoulders | wpRock">
              <a:extLst>
                <a:ext uri="{FF2B5EF4-FFF2-40B4-BE49-F238E27FC236}">
                  <a16:creationId xmlns:a16="http://schemas.microsoft.com/office/drawing/2014/main" id="{F96AE54F-1764-846A-43E9-C44DD0020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78" b="92000" l="1778" r="96000">
                          <a14:foregroundMark x1="7556" y1="40000" x2="2222" y2="34222"/>
                          <a14:foregroundMark x1="88000" y1="42222" x2="96000" y2="35556"/>
                          <a14:foregroundMark x1="40000" y1="92444" x2="57333" y2="92000"/>
                          <a14:foregroundMark x1="57333" y1="92000" x2="57778" y2="92000"/>
                          <a14:foregroundMark x1="55556" y1="32444" x2="58222" y2="37778"/>
                          <a14:foregroundMark x1="37333" y1="34667" x2="36889" y2="38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834" y="2959445"/>
              <a:ext cx="3186476" cy="3186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3A4BD3-EC93-34CD-47E1-7AC7B6B77D80}"/>
                </a:ext>
              </a:extLst>
            </p:cNvPr>
            <p:cNvSpPr txBox="1"/>
            <p:nvPr/>
          </p:nvSpPr>
          <p:spPr>
            <a:xfrm>
              <a:off x="1544181" y="5984414"/>
              <a:ext cx="4475621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We don’t know. . 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B1B30-9A09-2BE3-7CEC-DC306EE44D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96" t="7484" r="9284" b="10016"/>
          <a:stretch/>
        </p:blipFill>
        <p:spPr>
          <a:xfrm>
            <a:off x="6504177" y="3609473"/>
            <a:ext cx="2807217" cy="28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4664358" y="3075057"/>
            <a:ext cx="2863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Explainability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50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29638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 err="1">
                <a:latin typeface="Times" pitchFamily="2" charset="0"/>
                <a:cs typeface="Arial" panose="020B0604020202020204" pitchFamily="34" charset="0"/>
              </a:rPr>
              <a:t>f</a:t>
            </a:r>
            <a:r>
              <a:rPr lang="en-US" sz="4000" i="1" baseline="-25000" dirty="0" err="1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sz="4000" i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2863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Explainability</a:t>
            </a:r>
            <a:endParaRPr lang="es-ES_tradnl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A2FE9-2BB9-1543-A378-C998FA0C5905}"/>
              </a:ext>
            </a:extLst>
          </p:cNvPr>
          <p:cNvSpPr txBox="1"/>
          <p:nvPr/>
        </p:nvSpPr>
        <p:spPr>
          <a:xfrm>
            <a:off x="336930" y="478656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276301" y="3688981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9849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2B4F-987F-7446-8951-E51A3899A220}"/>
              </a:ext>
            </a:extLst>
          </p:cNvPr>
          <p:cNvCxnSpPr>
            <a:cxnSpLocks/>
          </p:cNvCxnSpPr>
          <p:nvPr/>
        </p:nvCxnSpPr>
        <p:spPr>
          <a:xfrm flipV="1">
            <a:off x="8486332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3E2392-572B-ED4E-BA5F-2FCCBB80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24" y="2529845"/>
            <a:ext cx="2841493" cy="2841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852DC-20CE-3B45-AD9D-E07266E7DC69}"/>
              </a:ext>
            </a:extLst>
          </p:cNvPr>
          <p:cNvSpPr txBox="1"/>
          <p:nvPr/>
        </p:nvSpPr>
        <p:spPr>
          <a:xfrm>
            <a:off x="4488900" y="4672601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BLACK-BOX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B2F95-6705-0241-2EEF-28616BA426ED}"/>
              </a:ext>
            </a:extLst>
          </p:cNvPr>
          <p:cNvSpPr/>
          <p:nvPr/>
        </p:nvSpPr>
        <p:spPr>
          <a:xfrm>
            <a:off x="6462804" y="4067842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9C6F2-1E02-FD7B-822A-66B53AE3AC45}"/>
              </a:ext>
            </a:extLst>
          </p:cNvPr>
          <p:cNvSpPr txBox="1"/>
          <p:nvPr/>
        </p:nvSpPr>
        <p:spPr>
          <a:xfrm>
            <a:off x="476574" y="6159619"/>
            <a:ext cx="11488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Mery, D. (2022). True black-box explanation in facial analysis. In </a:t>
            </a:r>
            <a:r>
              <a:rPr lang="en-US" sz="1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Proceedings of the IEEE/CVF Conference on Computer Vision and Pattern Recognition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 (pp. 1596-1605).</a:t>
            </a:r>
            <a:endParaRPr lang="es-ES_tradnl" sz="14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04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29638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 err="1">
                <a:latin typeface="Times" pitchFamily="2" charset="0"/>
                <a:cs typeface="Arial" panose="020B0604020202020204" pitchFamily="34" charset="0"/>
              </a:rPr>
              <a:t>f</a:t>
            </a:r>
            <a:r>
              <a:rPr lang="en-US" sz="4000" i="1" baseline="-25000" dirty="0" err="1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sz="4000" i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2863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Explainability</a:t>
            </a:r>
            <a:endParaRPr lang="es-ES_tradnl" sz="4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9849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2B4F-987F-7446-8951-E51A3899A220}"/>
              </a:ext>
            </a:extLst>
          </p:cNvPr>
          <p:cNvCxnSpPr>
            <a:cxnSpLocks/>
          </p:cNvCxnSpPr>
          <p:nvPr/>
        </p:nvCxnSpPr>
        <p:spPr>
          <a:xfrm flipV="1">
            <a:off x="8486332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E6CB528-89C3-274D-BACD-A21B21F69637}"/>
              </a:ext>
            </a:extLst>
          </p:cNvPr>
          <p:cNvSpPr/>
          <p:nvPr/>
        </p:nvSpPr>
        <p:spPr>
          <a:xfrm>
            <a:off x="3262585" y="3556461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sz="4400" b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7137F-DC86-B343-8389-DF68783CE5F4}"/>
              </a:ext>
            </a:extLst>
          </p:cNvPr>
          <p:cNvSpPr/>
          <p:nvPr/>
        </p:nvSpPr>
        <p:spPr>
          <a:xfrm>
            <a:off x="9195398" y="3523007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i="1" dirty="0">
                <a:latin typeface="Times" pitchFamily="2" charset="0"/>
                <a:cs typeface="Arial" panose="020B0604020202020204" pitchFamily="34" charset="0"/>
              </a:rPr>
              <a:t>s</a:t>
            </a:r>
            <a:endParaRPr lang="en-US" sz="4400" i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DB745-C34F-7444-BCE0-A37275FB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834" y="700942"/>
            <a:ext cx="3987800" cy="139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F8AA6E-43FF-254E-8871-D1DE95E05954}"/>
              </a:ext>
            </a:extLst>
          </p:cNvPr>
          <p:cNvSpPr txBox="1"/>
          <p:nvPr/>
        </p:nvSpPr>
        <p:spPr>
          <a:xfrm>
            <a:off x="4458923" y="1830762"/>
            <a:ext cx="121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BLACK-BOX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(model)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ADF48-48E9-314D-A65A-6CD95707E970}"/>
              </a:ext>
            </a:extLst>
          </p:cNvPr>
          <p:cNvSpPr txBox="1"/>
          <p:nvPr/>
        </p:nvSpPr>
        <p:spPr>
          <a:xfrm>
            <a:off x="5862907" y="1830762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(input)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01DF38-F7C5-1542-9DA1-BFA01F27E735}"/>
              </a:ext>
            </a:extLst>
          </p:cNvPr>
          <p:cNvSpPr txBox="1"/>
          <p:nvPr/>
        </p:nvSpPr>
        <p:spPr>
          <a:xfrm>
            <a:off x="7803898" y="1790165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(output)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3899F1-8CC0-FD63-D024-022B736C6C59}"/>
              </a:ext>
            </a:extLst>
          </p:cNvPr>
          <p:cNvSpPr/>
          <p:nvPr/>
        </p:nvSpPr>
        <p:spPr>
          <a:xfrm>
            <a:off x="6459691" y="4037184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8CA6C-8EC1-F035-F2E6-613D3FCCC052}"/>
              </a:ext>
            </a:extLst>
          </p:cNvPr>
          <p:cNvSpPr/>
          <p:nvPr/>
        </p:nvSpPr>
        <p:spPr>
          <a:xfrm>
            <a:off x="5111458" y="1430363"/>
            <a:ext cx="388194" cy="359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3909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795442-734D-8D43-87EF-DCABA3B00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32" b="-1"/>
          <a:stretch/>
        </p:blipFill>
        <p:spPr>
          <a:xfrm>
            <a:off x="85728" y="2958365"/>
            <a:ext cx="12057105" cy="3906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E11A7-D794-EF45-A976-805BAD56A310}"/>
              </a:ext>
            </a:extLst>
          </p:cNvPr>
          <p:cNvSpPr/>
          <p:nvPr/>
        </p:nvSpPr>
        <p:spPr>
          <a:xfrm>
            <a:off x="724180" y="331287"/>
            <a:ext cx="71785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Key idea of the proposed method</a:t>
            </a:r>
            <a:endParaRPr lang="es-ES_tradnl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0828D-A8A9-9046-AE57-BD5AD8DBB833}"/>
              </a:ext>
            </a:extLst>
          </p:cNvPr>
          <p:cNvSpPr/>
          <p:nvPr/>
        </p:nvSpPr>
        <p:spPr>
          <a:xfrm>
            <a:off x="5644738" y="2958365"/>
            <a:ext cx="21600" cy="1427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D92E5D-1E02-14D7-1309-9796C8ACAC14}"/>
              </a:ext>
            </a:extLst>
          </p:cNvPr>
          <p:cNvSpPr/>
          <p:nvPr/>
        </p:nvSpPr>
        <p:spPr>
          <a:xfrm>
            <a:off x="6276063" y="4994483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2ACC2-376E-E82E-7161-8514C74FA002}"/>
              </a:ext>
            </a:extLst>
          </p:cNvPr>
          <p:cNvSpPr/>
          <p:nvPr/>
        </p:nvSpPr>
        <p:spPr>
          <a:xfrm>
            <a:off x="6276063" y="6288389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1979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795442-734D-8D43-87EF-DCABA3B00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7"/>
          <a:stretch/>
        </p:blipFill>
        <p:spPr>
          <a:xfrm>
            <a:off x="85728" y="1"/>
            <a:ext cx="12057105" cy="6865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E0828D-A8A9-9046-AE57-BD5AD8DBB833}"/>
              </a:ext>
            </a:extLst>
          </p:cNvPr>
          <p:cNvSpPr/>
          <p:nvPr/>
        </p:nvSpPr>
        <p:spPr>
          <a:xfrm>
            <a:off x="5644738" y="2958365"/>
            <a:ext cx="21600" cy="1427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A5859B-37DD-6F40-5D9C-7BFD71F7C3D6}"/>
              </a:ext>
            </a:extLst>
          </p:cNvPr>
          <p:cNvSpPr/>
          <p:nvPr/>
        </p:nvSpPr>
        <p:spPr>
          <a:xfrm>
            <a:off x="-212651" y="1212112"/>
            <a:ext cx="9994604" cy="114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4CCEA-5AC7-DABB-8B05-4E41581BA7E0}"/>
              </a:ext>
            </a:extLst>
          </p:cNvPr>
          <p:cNvSpPr/>
          <p:nvPr/>
        </p:nvSpPr>
        <p:spPr>
          <a:xfrm>
            <a:off x="6276063" y="4994483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2461A-FDA5-06AD-0103-BC444BB63A20}"/>
              </a:ext>
            </a:extLst>
          </p:cNvPr>
          <p:cNvSpPr/>
          <p:nvPr/>
        </p:nvSpPr>
        <p:spPr>
          <a:xfrm>
            <a:off x="6276063" y="6288389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68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72414-32AA-F24F-90C1-D642140E2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398" b="-1"/>
          <a:stretch/>
        </p:blipFill>
        <p:spPr>
          <a:xfrm>
            <a:off x="85728" y="-500055"/>
            <a:ext cx="12057105" cy="7365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E0828D-A8A9-9046-AE57-BD5AD8DBB833}"/>
              </a:ext>
            </a:extLst>
          </p:cNvPr>
          <p:cNvSpPr/>
          <p:nvPr/>
        </p:nvSpPr>
        <p:spPr>
          <a:xfrm>
            <a:off x="5559011" y="2572594"/>
            <a:ext cx="21600" cy="1427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A50621-139E-564B-BD4B-0C18DB6AAE75}"/>
              </a:ext>
            </a:extLst>
          </p:cNvPr>
          <p:cNvGrpSpPr/>
          <p:nvPr/>
        </p:nvGrpSpPr>
        <p:grpSpPr>
          <a:xfrm>
            <a:off x="9527059" y="485777"/>
            <a:ext cx="768159" cy="1454104"/>
            <a:chOff x="9527059" y="400051"/>
            <a:chExt cx="768159" cy="14541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987C2C-13A6-4A4E-98AD-B890617E7ACA}"/>
                </a:ext>
              </a:extLst>
            </p:cNvPr>
            <p:cNvSpPr txBox="1"/>
            <p:nvPr/>
          </p:nvSpPr>
          <p:spPr>
            <a:xfrm>
              <a:off x="9527059" y="400051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Minus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AB566E-0C4A-4345-B46D-B4BCA81CFC5B}"/>
                </a:ext>
              </a:extLst>
            </p:cNvPr>
            <p:cNvSpPr txBox="1"/>
            <p:nvPr/>
          </p:nvSpPr>
          <p:spPr>
            <a:xfrm>
              <a:off x="9527059" y="1484823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Plus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908819-682A-9249-8EB8-8F6E4FF5CD94}"/>
              </a:ext>
            </a:extLst>
          </p:cNvPr>
          <p:cNvGrpSpPr/>
          <p:nvPr/>
        </p:nvGrpSpPr>
        <p:grpSpPr>
          <a:xfrm>
            <a:off x="10368956" y="485777"/>
            <a:ext cx="1695952" cy="1454104"/>
            <a:chOff x="10368956" y="485777"/>
            <a:chExt cx="1695952" cy="1454104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391D2807-6AA7-7A48-9F3A-CC0D9A355A02}"/>
                </a:ext>
              </a:extLst>
            </p:cNvPr>
            <p:cNvSpPr/>
            <p:nvPr/>
          </p:nvSpPr>
          <p:spPr>
            <a:xfrm>
              <a:off x="10368956" y="485777"/>
              <a:ext cx="260944" cy="145410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61EF5E-46CD-3F4B-9895-115B721947C4}"/>
                </a:ext>
              </a:extLst>
            </p:cNvPr>
            <p:cNvSpPr txBox="1"/>
            <p:nvPr/>
          </p:nvSpPr>
          <p:spPr>
            <a:xfrm>
              <a:off x="10703638" y="951219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800" dirty="0"/>
                <a:t>MinPlus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ACB4899-8438-8B61-9525-87CD91398E7B}"/>
              </a:ext>
            </a:extLst>
          </p:cNvPr>
          <p:cNvSpPr/>
          <p:nvPr/>
        </p:nvSpPr>
        <p:spPr>
          <a:xfrm>
            <a:off x="6276063" y="4994483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66ECBF-F750-3B1D-483F-7988AB189D28}"/>
              </a:ext>
            </a:extLst>
          </p:cNvPr>
          <p:cNvSpPr/>
          <p:nvPr/>
        </p:nvSpPr>
        <p:spPr>
          <a:xfrm>
            <a:off x="6276063" y="6288389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617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0m" descr="H0m">
            <a:hlinkClick r:id="" action="ppaction://media"/>
            <a:extLst>
              <a:ext uri="{FF2B5EF4-FFF2-40B4-BE49-F238E27FC236}">
                <a16:creationId xmlns:a16="http://schemas.microsoft.com/office/drawing/2014/main" id="{74F5126B-CFCE-8544-8E44-F8A6D57A3B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82980" y="144403"/>
            <a:ext cx="7036904" cy="1627284"/>
          </a:xfrm>
          <a:prstGeom prst="rect">
            <a:avLst/>
          </a:prstGeom>
        </p:spPr>
      </p:pic>
      <p:pic>
        <p:nvPicPr>
          <p:cNvPr id="9" name="H1m" descr="H1m">
            <a:hlinkClick r:id="" action="ppaction://media"/>
            <a:extLst>
              <a:ext uri="{FF2B5EF4-FFF2-40B4-BE49-F238E27FC236}">
                <a16:creationId xmlns:a16="http://schemas.microsoft.com/office/drawing/2014/main" id="{31BBC299-DD5F-F14E-AD0F-C160B97FC0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044" y="1795067"/>
            <a:ext cx="9804839" cy="1620097"/>
          </a:xfrm>
          <a:prstGeom prst="rect">
            <a:avLst/>
          </a:prstGeom>
        </p:spPr>
      </p:pic>
      <p:pic>
        <p:nvPicPr>
          <p:cNvPr id="10" name="H0p" descr="H0p">
            <a:hlinkClick r:id="" action="ppaction://media"/>
            <a:extLst>
              <a:ext uri="{FF2B5EF4-FFF2-40B4-BE49-F238E27FC236}">
                <a16:creationId xmlns:a16="http://schemas.microsoft.com/office/drawing/2014/main" id="{85584C36-822D-C04B-8FA2-F91A4AF24D1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86710" y="3457228"/>
            <a:ext cx="6839519" cy="1581639"/>
          </a:xfrm>
          <a:prstGeom prst="rect">
            <a:avLst/>
          </a:prstGeom>
        </p:spPr>
      </p:pic>
      <p:pic>
        <p:nvPicPr>
          <p:cNvPr id="11" name="H1p" descr="H1p">
            <a:hlinkClick r:id="" action="ppaction://media"/>
            <a:extLst>
              <a:ext uri="{FF2B5EF4-FFF2-40B4-BE49-F238E27FC236}">
                <a16:creationId xmlns:a16="http://schemas.microsoft.com/office/drawing/2014/main" id="{F7AE35FD-4A48-4D40-94EC-08E5A587BAD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044" y="5056952"/>
            <a:ext cx="9804839" cy="16200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C8B45A-7706-81A4-6E4A-811E2A1419AA}"/>
              </a:ext>
            </a:extLst>
          </p:cNvPr>
          <p:cNvSpPr/>
          <p:nvPr/>
        </p:nvSpPr>
        <p:spPr>
          <a:xfrm>
            <a:off x="7010398" y="-344305"/>
            <a:ext cx="5520260" cy="7603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20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4615F0-730A-5943-9922-C52853C6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768" y="480711"/>
            <a:ext cx="5969000" cy="46609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25BABD-D0DF-1349-988F-23A7A6452590}"/>
              </a:ext>
            </a:extLst>
          </p:cNvPr>
          <p:cNvCxnSpPr/>
          <p:nvPr/>
        </p:nvCxnSpPr>
        <p:spPr>
          <a:xfrm>
            <a:off x="8833339" y="4895476"/>
            <a:ext cx="902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0B645F-E6A3-9840-9B17-1979D7A76614}"/>
              </a:ext>
            </a:extLst>
          </p:cNvPr>
          <p:cNvSpPr txBox="1"/>
          <p:nvPr/>
        </p:nvSpPr>
        <p:spPr>
          <a:xfrm>
            <a:off x="9517377" y="445591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F96432-413A-9647-8411-CBCAF920547E}"/>
              </a:ext>
            </a:extLst>
          </p:cNvPr>
          <p:cNvCxnSpPr>
            <a:cxnSpLocks/>
          </p:cNvCxnSpPr>
          <p:nvPr/>
        </p:nvCxnSpPr>
        <p:spPr>
          <a:xfrm flipV="1">
            <a:off x="2946683" y="2082802"/>
            <a:ext cx="0" cy="1402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612043D-3D59-5446-9501-E51794B0A6DD}"/>
              </a:ext>
            </a:extLst>
          </p:cNvPr>
          <p:cNvSpPr txBox="1"/>
          <p:nvPr/>
        </p:nvSpPr>
        <p:spPr>
          <a:xfrm rot="16200000">
            <a:off x="1160151" y="2253107"/>
            <a:ext cx="29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Probability density frequency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79727-4EFA-570B-B56F-A8EF6E64C365}"/>
              </a:ext>
            </a:extLst>
          </p:cNvPr>
          <p:cNvSpPr/>
          <p:nvPr/>
        </p:nvSpPr>
        <p:spPr>
          <a:xfrm>
            <a:off x="178080" y="331287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Some statistics</a:t>
            </a:r>
            <a:endParaRPr lang="es-ES_tradnl" sz="4000" dirty="0">
              <a:latin typeface="Gill Sans MT" panose="020B0502020104020203" pitchFamily="34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164B5B-1A35-39D3-278D-15B15A20B6AF}"/>
              </a:ext>
            </a:extLst>
          </p:cNvPr>
          <p:cNvGrpSpPr/>
          <p:nvPr/>
        </p:nvGrpSpPr>
        <p:grpSpPr>
          <a:xfrm>
            <a:off x="4107094" y="951469"/>
            <a:ext cx="2454878" cy="4190142"/>
            <a:chOff x="4107094" y="951469"/>
            <a:chExt cx="2454878" cy="41901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387E94-B4B2-6456-4D2C-2AB85686CD24}"/>
                </a:ext>
              </a:extLst>
            </p:cNvPr>
            <p:cNvSpPr txBox="1"/>
            <p:nvPr/>
          </p:nvSpPr>
          <p:spPr>
            <a:xfrm>
              <a:off x="4107094" y="1456037"/>
              <a:ext cx="1785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Distribution of d-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3B22D8-DC1F-6D2C-A454-AB85682D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8480" y="1978627"/>
              <a:ext cx="1422400" cy="469900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0A5288-DACB-F610-0F82-229BD2E84310}"/>
                </a:ext>
              </a:extLst>
            </p:cNvPr>
            <p:cNvCxnSpPr/>
            <p:nvPr/>
          </p:nvCxnSpPr>
          <p:spPr>
            <a:xfrm>
              <a:off x="6277766" y="951469"/>
              <a:ext cx="0" cy="419014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D566B99-2A3F-A2CB-6FE2-9BFE871764C1}"/>
                </a:ext>
              </a:extLst>
            </p:cNvPr>
            <p:cNvCxnSpPr/>
            <p:nvPr/>
          </p:nvCxnSpPr>
          <p:spPr>
            <a:xfrm>
              <a:off x="5941627" y="3138615"/>
              <a:ext cx="62034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459CEA-DDBB-AC59-C0E4-338227B89164}"/>
              </a:ext>
            </a:extLst>
          </p:cNvPr>
          <p:cNvGrpSpPr/>
          <p:nvPr/>
        </p:nvGrpSpPr>
        <p:grpSpPr>
          <a:xfrm>
            <a:off x="6748935" y="1978628"/>
            <a:ext cx="2767483" cy="3204171"/>
            <a:chOff x="6748935" y="1978628"/>
            <a:chExt cx="2767483" cy="32041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3026ED-E95C-B4EC-C132-DDEECD1F75A2}"/>
                </a:ext>
              </a:extLst>
            </p:cNvPr>
            <p:cNvSpPr txBox="1"/>
            <p:nvPr/>
          </p:nvSpPr>
          <p:spPr>
            <a:xfrm>
              <a:off x="7686430" y="2255107"/>
              <a:ext cx="1829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Distribution of d+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7D40FD-26D5-842A-3062-B82EF19D9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9429" y="2753497"/>
              <a:ext cx="1422400" cy="469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D542E20-D318-D586-9316-ADDD363218DE}"/>
                </a:ext>
              </a:extLst>
            </p:cNvPr>
            <p:cNvCxnSpPr>
              <a:cxnSpLocks/>
            </p:cNvCxnSpPr>
            <p:nvPr/>
          </p:nvCxnSpPr>
          <p:spPr>
            <a:xfrm>
              <a:off x="7233361" y="1978628"/>
              <a:ext cx="0" cy="32041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38C3E45-3012-949A-2009-4B912CF3874F}"/>
                </a:ext>
              </a:extLst>
            </p:cNvPr>
            <p:cNvCxnSpPr>
              <a:cxnSpLocks/>
            </p:cNvCxnSpPr>
            <p:nvPr/>
          </p:nvCxnSpPr>
          <p:spPr>
            <a:xfrm>
              <a:off x="6748935" y="3822355"/>
              <a:ext cx="111049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A817CC4-3AB4-D43A-8B08-AA57B20A7F1D}"/>
              </a:ext>
            </a:extLst>
          </p:cNvPr>
          <p:cNvSpPr txBox="1"/>
          <p:nvPr/>
        </p:nvSpPr>
        <p:spPr>
          <a:xfrm>
            <a:off x="9807841" y="2854065"/>
            <a:ext cx="1611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Area of each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distribution = 1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6830ED-B7DC-F4AA-5646-0BA00938E27F}"/>
              </a:ext>
            </a:extLst>
          </p:cNvPr>
          <p:cNvGrpSpPr/>
          <p:nvPr/>
        </p:nvGrpSpPr>
        <p:grpSpPr>
          <a:xfrm>
            <a:off x="1846688" y="5325762"/>
            <a:ext cx="3915305" cy="1162391"/>
            <a:chOff x="1846688" y="5325762"/>
            <a:chExt cx="3915305" cy="116239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B2709FF-C75B-F8D8-3B0D-2D20B18C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8735" y="5477939"/>
              <a:ext cx="2543258" cy="101021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6F20CA-7454-AAF5-DBF5-D681DC6ED42C}"/>
                </a:ext>
              </a:extLst>
            </p:cNvPr>
            <p:cNvSpPr txBox="1"/>
            <p:nvPr/>
          </p:nvSpPr>
          <p:spPr>
            <a:xfrm>
              <a:off x="1846688" y="5325762"/>
              <a:ext cx="1454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Performance: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0234D24-1603-02F2-783A-B5A97188BE8F}"/>
              </a:ext>
            </a:extLst>
          </p:cNvPr>
          <p:cNvSpPr/>
          <p:nvPr/>
        </p:nvSpPr>
        <p:spPr>
          <a:xfrm>
            <a:off x="5342709" y="248195"/>
            <a:ext cx="2651760" cy="27170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211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-1" r="43141"/>
          <a:stretch/>
        </p:blipFill>
        <p:spPr>
          <a:xfrm>
            <a:off x="-6628" y="6628"/>
            <a:ext cx="693236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37661D-195C-38BB-05C8-9F0BB4B0A85A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CB4A69-CF92-E7FF-EC05-79214DBD2461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3C88B0-A287-B71B-9797-C02A796527A7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F74064-4E3B-3552-16D4-C69AA40E7CC3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0C3B60-55EC-72A2-F359-67D3D9BBBE0C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82822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66809"/>
          <a:stretch/>
        </p:blipFill>
        <p:spPr>
          <a:xfrm>
            <a:off x="7447725" y="2811668"/>
            <a:ext cx="1407517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7CF64-30A7-BE04-6EE5-5EDFA160E0E5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DA2C55-B329-3AB4-EE5B-0E5DB5CEBA33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22FC9C-7CC3-B7C5-00F2-803DCAA188C5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13C1D7-4BF6-D895-75F2-2853D1DF077C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3C1C2C-6EE9-9A4B-0CC9-A0A1AF2D10ED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8D26FC1-91ED-2298-EE9D-3BFA18FF7BFA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82061761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56720808-5F48-854F-AC93-946E6FFC5635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34347"/>
          <a:stretch/>
        </p:blipFill>
        <p:spPr>
          <a:xfrm>
            <a:off x="7447726" y="2811668"/>
            <a:ext cx="2784158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              smooth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8003FF-EC13-E2E9-F3D6-540A26E4788F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4995D2-BA77-A98F-5882-609F782FE603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5A991-A6A2-935F-791F-72E36EBAD30F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42296E-ECA3-E4B1-7E1E-4CDD17FF2129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455B5B-8ACB-8A6F-C6F5-511A5B823FBC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22869764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56720808-5F48-854F-AC93-946E6FFC5635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725" y="2811668"/>
            <a:ext cx="4240697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3845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              smooth           saliency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2B128D-08A0-BB4B-83AF-C2E0D30CD345}"/>
              </a:ext>
            </a:extLst>
          </p:cNvPr>
          <p:cNvSpPr/>
          <p:nvPr/>
        </p:nvSpPr>
        <p:spPr>
          <a:xfrm>
            <a:off x="9914022" y="2363424"/>
            <a:ext cx="2160000" cy="219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1A9585-CC11-AD40-9F04-1ABD757C5F9E}"/>
              </a:ext>
            </a:extLst>
          </p:cNvPr>
          <p:cNvGrpSpPr/>
          <p:nvPr/>
        </p:nvGrpSpPr>
        <p:grpSpPr>
          <a:xfrm>
            <a:off x="10327152" y="4559424"/>
            <a:ext cx="1361270" cy="829289"/>
            <a:chOff x="10327152" y="4559424"/>
            <a:chExt cx="1361270" cy="82928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62A28F-D644-FB43-B82B-EC06B713771D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10994022" y="4559424"/>
              <a:ext cx="0" cy="3732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01086C-0F4D-2F4A-9BBD-A69902F17025}"/>
                </a:ext>
              </a:extLst>
            </p:cNvPr>
            <p:cNvSpPr txBox="1"/>
            <p:nvPr/>
          </p:nvSpPr>
          <p:spPr>
            <a:xfrm>
              <a:off x="10327152" y="4865493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800" dirty="0">
                  <a:solidFill>
                    <a:schemeClr val="bg1"/>
                  </a:solidFill>
                </a:rPr>
                <a:t>MinPlus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96AF5-D646-861A-9DE0-11428407D990}"/>
              </a:ext>
            </a:extLst>
          </p:cNvPr>
          <p:cNvSpPr/>
          <p:nvPr/>
        </p:nvSpPr>
        <p:spPr>
          <a:xfrm>
            <a:off x="6109987" y="486200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D31676-08DB-B15F-B6BD-118902A4876B}"/>
              </a:ext>
            </a:extLst>
          </p:cNvPr>
          <p:cNvSpPr/>
          <p:nvPr/>
        </p:nvSpPr>
        <p:spPr>
          <a:xfrm>
            <a:off x="6112113" y="3755064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16754E-DB81-2964-3994-B9E1C4921917}"/>
              </a:ext>
            </a:extLst>
          </p:cNvPr>
          <p:cNvSpPr/>
          <p:nvPr/>
        </p:nvSpPr>
        <p:spPr>
          <a:xfrm>
            <a:off x="6109987" y="2124487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2B810-8AAF-3553-B60C-383511A14490}"/>
              </a:ext>
            </a:extLst>
          </p:cNvPr>
          <p:cNvSpPr/>
          <p:nvPr/>
        </p:nvSpPr>
        <p:spPr>
          <a:xfrm>
            <a:off x="6110223" y="5426192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D8F50-665F-69DB-BEE8-EF057160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" y="2025102"/>
            <a:ext cx="1387475" cy="140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4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59CA1E-BA30-AE47-AE1D-DF97CA633BCC}"/>
              </a:ext>
            </a:extLst>
          </p:cNvPr>
          <p:cNvSpPr/>
          <p:nvPr/>
        </p:nvSpPr>
        <p:spPr>
          <a:xfrm>
            <a:off x="5143787" y="3406869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3AFF1C-6C2C-DA45-94E0-0D6BF14BC2C0}"/>
              </a:ext>
            </a:extLst>
          </p:cNvPr>
          <p:cNvSpPr/>
          <p:nvPr/>
        </p:nvSpPr>
        <p:spPr>
          <a:xfrm>
            <a:off x="6469920" y="3450264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FC86A8-DF53-05F2-F18E-BEA9D782F082}"/>
              </a:ext>
            </a:extLst>
          </p:cNvPr>
          <p:cNvSpPr/>
          <p:nvPr/>
        </p:nvSpPr>
        <p:spPr>
          <a:xfrm>
            <a:off x="5154044" y="4133437"/>
            <a:ext cx="54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D4C0E-F7A3-DE02-163F-28F0BC7ED480}"/>
              </a:ext>
            </a:extLst>
          </p:cNvPr>
          <p:cNvSpPr/>
          <p:nvPr/>
        </p:nvSpPr>
        <p:spPr>
          <a:xfrm>
            <a:off x="6492608" y="4171948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26229-F501-7C45-85CF-4FC62C43E381}"/>
              </a:ext>
            </a:extLst>
          </p:cNvPr>
          <p:cNvSpPr txBox="1"/>
          <p:nvPr/>
        </p:nvSpPr>
        <p:spPr>
          <a:xfrm>
            <a:off x="362475" y="686777"/>
            <a:ext cx="11467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Explanation: </a:t>
            </a:r>
            <a:r>
              <a:rPr lang="en-CL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Relevant parts of the model for happiness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23C14-6697-7A47-8F46-BED8F79F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67" y="2118225"/>
            <a:ext cx="3314700" cy="36703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055B-91F2-3445-B622-578431C1D719}"/>
              </a:ext>
            </a:extLst>
          </p:cNvPr>
          <p:cNvSpPr/>
          <p:nvPr/>
        </p:nvSpPr>
        <p:spPr>
          <a:xfrm>
            <a:off x="4851203" y="3294017"/>
            <a:ext cx="2489594" cy="13762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MinPlus</a:t>
            </a:r>
            <a:endParaRPr lang="en-US" sz="4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23C5F9-F91F-7040-A71B-D9C733F12CF3}"/>
              </a:ext>
            </a:extLst>
          </p:cNvPr>
          <p:cNvCxnSpPr>
            <a:cxnSpLocks/>
          </p:cNvCxnSpPr>
          <p:nvPr/>
        </p:nvCxnSpPr>
        <p:spPr>
          <a:xfrm flipV="1">
            <a:off x="435066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B4578C2-0793-3A4C-A69D-0FDF41D2D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7097"/>
          <a:stretch/>
        </p:blipFill>
        <p:spPr>
          <a:xfrm>
            <a:off x="7854651" y="2146980"/>
            <a:ext cx="3317880" cy="367029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035917-272F-B040-A59B-9CFF9C578B27}"/>
              </a:ext>
            </a:extLst>
          </p:cNvPr>
          <p:cNvCxnSpPr>
            <a:cxnSpLocks/>
          </p:cNvCxnSpPr>
          <p:nvPr/>
        </p:nvCxnSpPr>
        <p:spPr>
          <a:xfrm flipV="1">
            <a:off x="7344612" y="397268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89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9784E-4852-F7B1-CEE9-B098E8A88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78"/>
          <a:stretch/>
        </p:blipFill>
        <p:spPr>
          <a:xfrm>
            <a:off x="3821077" y="0"/>
            <a:ext cx="8587048" cy="6893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02977-6AEF-171F-4342-B480A7D2CA5E}"/>
              </a:ext>
            </a:extLst>
          </p:cNvPr>
          <p:cNvSpPr/>
          <p:nvPr/>
        </p:nvSpPr>
        <p:spPr>
          <a:xfrm>
            <a:off x="91689" y="2530368"/>
            <a:ext cx="26648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for recognition of expressions using </a:t>
            </a:r>
            <a:r>
              <a:rPr lang="en-US" sz="32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Xception</a:t>
            </a:r>
            <a:endParaRPr lang="es-ES_tradnl" sz="32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BAF6F-5305-63E4-B135-DBFC6D00FF38}"/>
              </a:ext>
            </a:extLst>
          </p:cNvPr>
          <p:cNvSpPr txBox="1"/>
          <p:nvPr/>
        </p:nvSpPr>
        <p:spPr>
          <a:xfrm>
            <a:off x="2980733" y="1583098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HAPPINESS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BD603-3853-7490-0437-9AF96FED5C65}"/>
              </a:ext>
            </a:extLst>
          </p:cNvPr>
          <p:cNvSpPr txBox="1"/>
          <p:nvPr/>
        </p:nvSpPr>
        <p:spPr>
          <a:xfrm>
            <a:off x="3067038" y="319208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SURPREISE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8564-D418-C1E5-00A2-BB2F8C23D642}"/>
              </a:ext>
            </a:extLst>
          </p:cNvPr>
          <p:cNvSpPr txBox="1"/>
          <p:nvPr/>
        </p:nvSpPr>
        <p:spPr>
          <a:xfrm>
            <a:off x="3418259" y="4788132"/>
            <a:ext cx="84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ANGRY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2832D-6362-AE18-B82B-3C123FD5AD4A}"/>
              </a:ext>
            </a:extLst>
          </p:cNvPr>
          <p:cNvSpPr txBox="1"/>
          <p:nvPr/>
        </p:nvSpPr>
        <p:spPr>
          <a:xfrm>
            <a:off x="3200087" y="64418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NEUTRAL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A36D6E-6219-BAFB-E263-026DA65A5C22}"/>
              </a:ext>
            </a:extLst>
          </p:cNvPr>
          <p:cNvSpPr/>
          <p:nvPr/>
        </p:nvSpPr>
        <p:spPr>
          <a:xfrm>
            <a:off x="7356595" y="-128734"/>
            <a:ext cx="5608548" cy="735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97A6DD-4C2D-6A07-EAD3-C82508291293}"/>
              </a:ext>
            </a:extLst>
          </p:cNvPr>
          <p:cNvSpPr/>
          <p:nvPr/>
        </p:nvSpPr>
        <p:spPr>
          <a:xfrm>
            <a:off x="3772101" y="-2251702"/>
            <a:ext cx="5608548" cy="263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3301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1367F-EB8C-3F4A-B6AE-C4AE4D8CA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9"/>
          <a:stretch/>
        </p:blipFill>
        <p:spPr>
          <a:xfrm>
            <a:off x="3921959" y="0"/>
            <a:ext cx="8285281" cy="6858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189D5C-150E-8470-B8BA-192A9D6D96EA}"/>
              </a:ext>
            </a:extLst>
          </p:cNvPr>
          <p:cNvSpPr/>
          <p:nvPr/>
        </p:nvSpPr>
        <p:spPr>
          <a:xfrm>
            <a:off x="526571" y="2644170"/>
            <a:ext cx="3088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for face detection using MTCNN</a:t>
            </a:r>
            <a:endParaRPr lang="es-ES_tradnl" sz="3200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8D6772-0C76-E701-8867-8F1143C793A5}"/>
              </a:ext>
            </a:extLst>
          </p:cNvPr>
          <p:cNvSpPr/>
          <p:nvPr/>
        </p:nvSpPr>
        <p:spPr>
          <a:xfrm>
            <a:off x="7341097" y="-128734"/>
            <a:ext cx="5608548" cy="735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DBE2E-FA77-C796-4128-C56302418235}"/>
              </a:ext>
            </a:extLst>
          </p:cNvPr>
          <p:cNvSpPr/>
          <p:nvPr/>
        </p:nvSpPr>
        <p:spPr>
          <a:xfrm>
            <a:off x="3772101" y="-2251702"/>
            <a:ext cx="5608548" cy="263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1991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18115-D56D-5078-C1A4-1301F7E1D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03" b="12667"/>
          <a:stretch/>
        </p:blipFill>
        <p:spPr>
          <a:xfrm>
            <a:off x="5241537" y="0"/>
            <a:ext cx="1994148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D6D1F5-A23D-7A73-9B2C-CFAAB03E0DC4}"/>
              </a:ext>
            </a:extLst>
          </p:cNvPr>
          <p:cNvSpPr/>
          <p:nvPr/>
        </p:nvSpPr>
        <p:spPr>
          <a:xfrm>
            <a:off x="1071020" y="2890391"/>
            <a:ext cx="31850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using </a:t>
            </a:r>
            <a:r>
              <a:rPr lang="en-US" sz="32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ArcFace</a:t>
            </a:r>
            <a:endParaRPr lang="es-ES_tradnl" sz="32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D9282-5DFC-33C5-28DA-C9308A6D4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1" b="12667"/>
          <a:stretch/>
        </p:blipFill>
        <p:spPr>
          <a:xfrm>
            <a:off x="7222431" y="0"/>
            <a:ext cx="284545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C9A88D-B6BF-D7DF-1562-84A84C454B37}"/>
              </a:ext>
            </a:extLst>
          </p:cNvPr>
          <p:cNvSpPr/>
          <p:nvPr/>
        </p:nvSpPr>
        <p:spPr>
          <a:xfrm>
            <a:off x="7263607" y="-128734"/>
            <a:ext cx="5608548" cy="735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3DD6A9-8E29-EE9F-FBE6-276970B4AA35}"/>
              </a:ext>
            </a:extLst>
          </p:cNvPr>
          <p:cNvSpPr/>
          <p:nvPr/>
        </p:nvSpPr>
        <p:spPr>
          <a:xfrm>
            <a:off x="3772101" y="-2358027"/>
            <a:ext cx="5608548" cy="263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6014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BDA76F-7A5B-E91C-8261-8FC08328E49A}"/>
              </a:ext>
            </a:extLst>
          </p:cNvPr>
          <p:cNvSpPr/>
          <p:nvPr/>
        </p:nvSpPr>
        <p:spPr>
          <a:xfrm>
            <a:off x="204919" y="1384497"/>
            <a:ext cx="22614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1"/>
                </a:solidFill>
                <a:latin typeface="Gill Sans MT" panose="020B0502020104020203" pitchFamily="34" charset="77"/>
              </a:rPr>
              <a:t>Face Verification:</a:t>
            </a: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 for different matchers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8FDB1-EF5E-2B40-8674-30E92CE41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44" b="180"/>
          <a:stretch/>
        </p:blipFill>
        <p:spPr>
          <a:xfrm>
            <a:off x="2667805" y="12033"/>
            <a:ext cx="8959513" cy="58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00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271C2F-D5D3-1505-73E0-82E3AC8F0C19}"/>
              </a:ext>
            </a:extLst>
          </p:cNvPr>
          <p:cNvSpPr txBox="1"/>
          <p:nvPr/>
        </p:nvSpPr>
        <p:spPr>
          <a:xfrm>
            <a:off x="4103307" y="3075057"/>
            <a:ext cx="3985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Social Interactions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8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DD55D-9BBE-BD47-AC02-9DE04620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833" y="3463728"/>
            <a:ext cx="3636760" cy="2839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C06852-9EEA-6A48-9C0A-DF226C7EE341}"/>
              </a:ext>
            </a:extLst>
          </p:cNvPr>
          <p:cNvSpPr txBox="1"/>
          <p:nvPr/>
        </p:nvSpPr>
        <p:spPr>
          <a:xfrm>
            <a:off x="178080" y="1424664"/>
            <a:ext cx="3023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</a:rPr>
              <a:t>Examples of d’</a:t>
            </a:r>
          </a:p>
          <a:p>
            <a:r>
              <a:rPr lang="en-US" sz="3600" dirty="0">
                <a:latin typeface="Gill Sans MT" panose="020B0502020104020203" pitchFamily="34" charset="77"/>
              </a:rPr>
              <a:t>for different algorithms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A9B6E-041D-3240-B681-FA067A02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7936" y="367379"/>
            <a:ext cx="3636760" cy="2811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ECB97-BF45-BE45-B097-8DD5332120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50700" y="3471328"/>
            <a:ext cx="3636760" cy="2816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93A906-34C0-6344-8D85-05BEF350A4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54674" y="356537"/>
            <a:ext cx="3630296" cy="28397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532AF8-2078-CF44-BFA1-129C0417F48B}"/>
              </a:ext>
            </a:extLst>
          </p:cNvPr>
          <p:cNvSpPr txBox="1"/>
          <p:nvPr/>
        </p:nvSpPr>
        <p:spPr>
          <a:xfrm>
            <a:off x="8697097" y="6270630"/>
            <a:ext cx="1801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best 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204CC-1D32-0CEF-AC3D-183A91D3AA9B}"/>
              </a:ext>
            </a:extLst>
          </p:cNvPr>
          <p:cNvSpPr/>
          <p:nvPr/>
        </p:nvSpPr>
        <p:spPr>
          <a:xfrm>
            <a:off x="178080" y="331287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Some statistics</a:t>
            </a:r>
            <a:endParaRPr lang="es-ES_tradnl" sz="4000" dirty="0">
              <a:latin typeface="Gill Sans MT" panose="020B050202010402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85AA7-E2A8-0942-BEAE-67357D0FDC8E}"/>
              </a:ext>
            </a:extLst>
          </p:cNvPr>
          <p:cNvSpPr txBox="1"/>
          <p:nvPr/>
        </p:nvSpPr>
        <p:spPr>
          <a:xfrm>
            <a:off x="3909624" y="426966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 = 2.22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9128F-9D22-2B46-9AC1-59BCAC7968A0}"/>
              </a:ext>
            </a:extLst>
          </p:cNvPr>
          <p:cNvSpPr txBox="1"/>
          <p:nvPr/>
        </p:nvSpPr>
        <p:spPr>
          <a:xfrm>
            <a:off x="3987431" y="140327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 = 0.20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79A32-E459-E045-B5BC-D27AF37CFC4D}"/>
              </a:ext>
            </a:extLst>
          </p:cNvPr>
          <p:cNvSpPr txBox="1"/>
          <p:nvPr/>
        </p:nvSpPr>
        <p:spPr>
          <a:xfrm>
            <a:off x="10209980" y="426966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 = 3.23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521FF-9224-5144-B18C-93F00766F2A1}"/>
              </a:ext>
            </a:extLst>
          </p:cNvPr>
          <p:cNvSpPr txBox="1"/>
          <p:nvPr/>
        </p:nvSpPr>
        <p:spPr>
          <a:xfrm>
            <a:off x="10030503" y="140327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 = 1.59</a:t>
            </a:r>
          </a:p>
        </p:txBody>
      </p:sp>
    </p:spTree>
    <p:extLst>
      <p:ext uri="{BB962C8B-B14F-4D97-AF65-F5344CB8AC3E}">
        <p14:creationId xmlns:p14="http://schemas.microsoft.com/office/powerpoint/2010/main" val="40393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9F0DE-4E86-8B4A-A1CB-C66AE765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78978"/>
            <a:ext cx="9144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B958D-8890-33F3-771F-644866EF27D2}"/>
              </a:ext>
            </a:extLst>
          </p:cNvPr>
          <p:cNvSpPr txBox="1"/>
          <p:nvPr/>
        </p:nvSpPr>
        <p:spPr>
          <a:xfrm>
            <a:off x="790692" y="652694"/>
            <a:ext cx="6294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Social Networks: </a:t>
            </a:r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Interactions</a:t>
            </a:r>
            <a:endParaRPr lang="en-CL" sz="4000" dirty="0">
              <a:solidFill>
                <a:schemeClr val="accent1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142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44697F-A348-5A44-8DF6-CAF6EA779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1" y="1607544"/>
            <a:ext cx="11146161" cy="4440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939B8-7BB4-4E96-0314-E82A70A5BDF5}"/>
              </a:ext>
            </a:extLst>
          </p:cNvPr>
          <p:cNvSpPr txBox="1"/>
          <p:nvPr/>
        </p:nvSpPr>
        <p:spPr>
          <a:xfrm>
            <a:off x="790692" y="652694"/>
            <a:ext cx="6294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Social Networks: </a:t>
            </a:r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Interactions</a:t>
            </a:r>
            <a:endParaRPr lang="en-CL" sz="4000" dirty="0">
              <a:solidFill>
                <a:schemeClr val="accent1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6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FB4499-28EB-624C-B1C3-CDD8F56E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7275" y="127282"/>
            <a:ext cx="8139662" cy="6391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46142C-4CC4-A341-96CC-510B5976C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836" y="1964641"/>
            <a:ext cx="1427329" cy="1167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F1D30B-6A90-6ADC-3C89-3CDCB00B980F}"/>
              </a:ext>
            </a:extLst>
          </p:cNvPr>
          <p:cNvSpPr txBox="1"/>
          <p:nvPr/>
        </p:nvSpPr>
        <p:spPr>
          <a:xfrm>
            <a:off x="507384" y="1154362"/>
            <a:ext cx="21932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Analysis of </a:t>
            </a:r>
          </a:p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Image</a:t>
            </a:r>
          </a:p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Collections</a:t>
            </a: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Trebuchet MS" panose="020B0703020202090204" pitchFamily="34" charset="0"/>
              </a:rPr>
              <a:t>Wedding</a:t>
            </a:r>
          </a:p>
          <a:p>
            <a:r>
              <a:rPr lang="en-US" sz="3000" dirty="0">
                <a:solidFill>
                  <a:schemeClr val="bg1"/>
                </a:solidFill>
                <a:latin typeface="Trebuchet MS" panose="020B0703020202090204" pitchFamily="34" charset="0"/>
              </a:rPr>
              <a:t>Celebration</a:t>
            </a:r>
          </a:p>
        </p:txBody>
      </p:sp>
    </p:spTree>
    <p:extLst>
      <p:ext uri="{BB962C8B-B14F-4D97-AF65-F5344CB8AC3E}">
        <p14:creationId xmlns:p14="http://schemas.microsoft.com/office/powerpoint/2010/main" val="26790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3ACD79A-5FEF-1F4C-BEF5-5022C17EE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90" y="0"/>
            <a:ext cx="7046187" cy="676625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152AFE5-DA22-5E43-B3F9-8BCA2515F0AB}"/>
              </a:ext>
            </a:extLst>
          </p:cNvPr>
          <p:cNvSpPr/>
          <p:nvPr/>
        </p:nvSpPr>
        <p:spPr>
          <a:xfrm>
            <a:off x="3141537" y="5858879"/>
            <a:ext cx="1127501" cy="1255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2962BA-617A-904E-8F67-8E576A07F830}"/>
              </a:ext>
            </a:extLst>
          </p:cNvPr>
          <p:cNvSpPr txBox="1"/>
          <p:nvPr/>
        </p:nvSpPr>
        <p:spPr>
          <a:xfrm>
            <a:off x="1988950" y="2100988"/>
            <a:ext cx="10063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Expressions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539BAD-7AAB-764F-83A5-C6528566605F}"/>
              </a:ext>
            </a:extLst>
          </p:cNvPr>
          <p:cNvSpPr/>
          <p:nvPr/>
        </p:nvSpPr>
        <p:spPr>
          <a:xfrm>
            <a:off x="4146360" y="6602213"/>
            <a:ext cx="7000156" cy="596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B9813-74AE-4A64-4821-EC00840807EE}"/>
              </a:ext>
            </a:extLst>
          </p:cNvPr>
          <p:cNvSpPr txBox="1"/>
          <p:nvPr/>
        </p:nvSpPr>
        <p:spPr>
          <a:xfrm>
            <a:off x="507384" y="1154362"/>
            <a:ext cx="21932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Analysis of </a:t>
            </a:r>
          </a:p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Image</a:t>
            </a:r>
          </a:p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Collections</a:t>
            </a: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Trebuchet MS" panose="020B0703020202090204" pitchFamily="34" charset="0"/>
              </a:rPr>
              <a:t>Wedding</a:t>
            </a:r>
          </a:p>
          <a:p>
            <a:r>
              <a:rPr lang="en-US" sz="3000" dirty="0">
                <a:solidFill>
                  <a:schemeClr val="bg1"/>
                </a:solidFill>
                <a:latin typeface="Trebuchet MS" panose="020B0703020202090204" pitchFamily="34" charset="0"/>
              </a:rPr>
              <a:t>Celebration</a:t>
            </a:r>
          </a:p>
        </p:txBody>
      </p:sp>
    </p:spTree>
    <p:extLst>
      <p:ext uri="{BB962C8B-B14F-4D97-AF65-F5344CB8AC3E}">
        <p14:creationId xmlns:p14="http://schemas.microsoft.com/office/powerpoint/2010/main" val="2900125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4983567" y="3075057"/>
            <a:ext cx="133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Aging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06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408493-9200-8F48-AD3E-D6C5DEA66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18847" r="19816" b="24908"/>
          <a:stretch/>
        </p:blipFill>
        <p:spPr>
          <a:xfrm>
            <a:off x="9567784" y="588146"/>
            <a:ext cx="2105505" cy="2877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5CE8E-8956-4C43-9C8B-414F805EE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42" y="593598"/>
            <a:ext cx="4761085" cy="2872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EB1AB-310E-D04A-9EEB-661A79D97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77" y="1098045"/>
            <a:ext cx="1414721" cy="1937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C50D9-9C37-AF4C-AC75-4457BD8FCA0A}"/>
              </a:ext>
            </a:extLst>
          </p:cNvPr>
          <p:cNvSpPr txBox="1"/>
          <p:nvPr/>
        </p:nvSpPr>
        <p:spPr>
          <a:xfrm>
            <a:off x="4197746" y="2891998"/>
            <a:ext cx="7811882" cy="5847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</a:rPr>
              <a:t>      Taken on March, 19</a:t>
            </a:r>
            <a:r>
              <a:rPr lang="en-US" sz="1600" baseline="30000" dirty="0">
                <a:solidFill>
                  <a:schemeClr val="bg1"/>
                </a:solidFill>
                <a:latin typeface="Gill Sans MT" panose="020B0502020104020203" pitchFamily="34" charset="77"/>
              </a:rPr>
              <a:t>th</a:t>
            </a:r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</a:rPr>
              <a:t>, 2012                                                 Taken on Nov, 12</a:t>
            </a:r>
            <a:r>
              <a:rPr lang="en-US" sz="1600" baseline="30000" dirty="0">
                <a:solidFill>
                  <a:schemeClr val="bg1"/>
                </a:solidFill>
                <a:latin typeface="Gill Sans MT" panose="020B0502020104020203" pitchFamily="34" charset="77"/>
              </a:rPr>
              <a:t>th</a:t>
            </a:r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</a:rPr>
              <a:t>, 2018</a:t>
            </a:r>
          </a:p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</a:rPr>
              <a:t>      12 years old				             19 years 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FD180-B1FB-654B-80ED-05B48A7A1CBC}"/>
              </a:ext>
            </a:extLst>
          </p:cNvPr>
          <p:cNvSpPr txBox="1"/>
          <p:nvPr/>
        </p:nvSpPr>
        <p:spPr>
          <a:xfrm>
            <a:off x="4199635" y="291033"/>
            <a:ext cx="614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ID Photo                                                                      Selfie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6A8B3-642E-2049-89D8-F016BB2C8883}"/>
              </a:ext>
            </a:extLst>
          </p:cNvPr>
          <p:cNvSpPr txBox="1"/>
          <p:nvPr/>
        </p:nvSpPr>
        <p:spPr>
          <a:xfrm>
            <a:off x="10273786" y="6261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3D5F9-CF35-F1D5-8C31-392BD0AF893D}"/>
              </a:ext>
            </a:extLst>
          </p:cNvPr>
          <p:cNvSpPr/>
          <p:nvPr/>
        </p:nvSpPr>
        <p:spPr>
          <a:xfrm>
            <a:off x="3959236" y="475699"/>
            <a:ext cx="5608548" cy="3355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E4FFF-575A-CE18-63B7-1195E1068004}"/>
              </a:ext>
            </a:extLst>
          </p:cNvPr>
          <p:cNvSpPr txBox="1"/>
          <p:nvPr/>
        </p:nvSpPr>
        <p:spPr>
          <a:xfrm>
            <a:off x="308198" y="367977"/>
            <a:ext cx="4155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</a:t>
            </a:r>
          </a:p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across adolescence</a:t>
            </a:r>
            <a:endParaRPr lang="en-US" sz="40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7C40F-EFDC-1C0C-7528-3DB9FA173235}"/>
              </a:ext>
            </a:extLst>
          </p:cNvPr>
          <p:cNvSpPr txBox="1"/>
          <p:nvPr/>
        </p:nvSpPr>
        <p:spPr>
          <a:xfrm>
            <a:off x="6033503" y="3810373"/>
            <a:ext cx="4684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Is it the same person?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BD3F1-F874-B8EF-F575-8930C4C1E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66314"/>
            <a:ext cx="12192000" cy="39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7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047DF-32FA-1745-B887-EE0848260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12000" b="27446"/>
          <a:stretch/>
        </p:blipFill>
        <p:spPr>
          <a:xfrm>
            <a:off x="440869" y="2031223"/>
            <a:ext cx="5417491" cy="3298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F3784-BDED-3D4E-9F4A-F2F955E9D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56" y="2031223"/>
            <a:ext cx="5417491" cy="3298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B5B65-A0E6-C64E-8B59-523C5FE5D8FE}"/>
              </a:ext>
            </a:extLst>
          </p:cNvPr>
          <p:cNvSpPr txBox="1"/>
          <p:nvPr/>
        </p:nvSpPr>
        <p:spPr>
          <a:xfrm>
            <a:off x="1893543" y="6334780"/>
            <a:ext cx="1002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Albiero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V, Srinivas N, Villalobos E, Perez-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Facuse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J, Rosenthal R, Mery D,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Ricanek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K, Bowyer KW. Identity document to selfie face matching across adolescence. In2020 IEEE International Joint Conference on Biometrics (IJCB) 2020 (pp. 1-9). IEEE.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6ADF5-989F-9948-AE3D-93889D4B4F8D}"/>
              </a:ext>
            </a:extLst>
          </p:cNvPr>
          <p:cNvSpPr txBox="1"/>
          <p:nvPr/>
        </p:nvSpPr>
        <p:spPr>
          <a:xfrm>
            <a:off x="518711" y="931552"/>
            <a:ext cx="8914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Matching:</a:t>
            </a:r>
            <a:r>
              <a:rPr lang="en-US" sz="4000" dirty="0">
                <a:solidFill>
                  <a:schemeClr val="bg1"/>
                </a:solidFill>
                <a:latin typeface="Gill Sans MT" panose="020B0502020104020203" pitchFamily="34" charset="77"/>
              </a:rPr>
              <a:t> Teenagers to Young Adults</a:t>
            </a:r>
          </a:p>
        </p:txBody>
      </p:sp>
    </p:spTree>
    <p:extLst>
      <p:ext uri="{BB962C8B-B14F-4D97-AF65-F5344CB8AC3E}">
        <p14:creationId xmlns:p14="http://schemas.microsoft.com/office/powerpoint/2010/main" val="1066325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047DF-32FA-1745-B887-EE0848260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12000" b="27446"/>
          <a:stretch/>
        </p:blipFill>
        <p:spPr>
          <a:xfrm>
            <a:off x="440869" y="2031223"/>
            <a:ext cx="5417491" cy="3298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B5B65-A0E6-C64E-8B59-523C5FE5D8FE}"/>
              </a:ext>
            </a:extLst>
          </p:cNvPr>
          <p:cNvSpPr txBox="1"/>
          <p:nvPr/>
        </p:nvSpPr>
        <p:spPr>
          <a:xfrm>
            <a:off x="1893543" y="6334780"/>
            <a:ext cx="1002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Albiero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V, Srinivas N, Villalobos E, Perez-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Facuse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J, Rosenthal R, Mery D,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Ricanek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K, Bowyer KW. Identity document to selfie face matching across adolescence. In2020 IEEE International Joint Conference on Biometrics (IJCB) 2020 (pp. 1-9). IEEE.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DD48B-7A49-B7A7-CB13-15BF988BA110}"/>
              </a:ext>
            </a:extLst>
          </p:cNvPr>
          <p:cNvSpPr txBox="1"/>
          <p:nvPr/>
        </p:nvSpPr>
        <p:spPr>
          <a:xfrm>
            <a:off x="731520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CD1ADA-D057-F4D4-D940-09043C62A01E}"/>
              </a:ext>
            </a:extLst>
          </p:cNvPr>
          <p:cNvSpPr txBox="1"/>
          <p:nvPr/>
        </p:nvSpPr>
        <p:spPr>
          <a:xfrm>
            <a:off x="2418996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F1710B-F40F-36DA-2462-E2BE51BBA453}"/>
              </a:ext>
            </a:extLst>
          </p:cNvPr>
          <p:cNvSpPr txBox="1"/>
          <p:nvPr/>
        </p:nvSpPr>
        <p:spPr>
          <a:xfrm>
            <a:off x="308198" y="367977"/>
            <a:ext cx="4155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</a:t>
            </a:r>
          </a:p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across adolescence</a:t>
            </a:r>
            <a:endParaRPr lang="en-US" sz="40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2165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FF3784-BDED-3D4E-9F4A-F2F955E9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56" y="2031223"/>
            <a:ext cx="5417491" cy="3298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4F1B1F-1B54-2ADC-07E8-A59B072E24ED}"/>
              </a:ext>
            </a:extLst>
          </p:cNvPr>
          <p:cNvSpPr/>
          <p:nvPr/>
        </p:nvSpPr>
        <p:spPr>
          <a:xfrm>
            <a:off x="7245350" y="2178049"/>
            <a:ext cx="4438650" cy="2318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451CF5-CDAA-A891-2BA9-FA498130904F}"/>
              </a:ext>
            </a:extLst>
          </p:cNvPr>
          <p:cNvSpPr/>
          <p:nvPr/>
        </p:nvSpPr>
        <p:spPr>
          <a:xfrm>
            <a:off x="7245350" y="3003550"/>
            <a:ext cx="2235200" cy="165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047DF-32FA-1745-B887-EE0848260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12000" b="27446"/>
          <a:stretch/>
        </p:blipFill>
        <p:spPr>
          <a:xfrm>
            <a:off x="440869" y="2031223"/>
            <a:ext cx="5417491" cy="3298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B5B65-A0E6-C64E-8B59-523C5FE5D8FE}"/>
              </a:ext>
            </a:extLst>
          </p:cNvPr>
          <p:cNvSpPr txBox="1"/>
          <p:nvPr/>
        </p:nvSpPr>
        <p:spPr>
          <a:xfrm>
            <a:off x="1893543" y="6334780"/>
            <a:ext cx="1002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Albiero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V, Srinivas N, Villalobos E, Perez-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Facuse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J, Rosenthal R, Mery D,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Ricanek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K, Bowyer KW. Identity document to selfie face matching across adolescence. In2020 IEEE International Joint Conference on Biometrics (IJCB) 2020 (pp. 1-9). IEEE.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DD48B-7A49-B7A7-CB13-15BF988BA110}"/>
              </a:ext>
            </a:extLst>
          </p:cNvPr>
          <p:cNvSpPr txBox="1"/>
          <p:nvPr/>
        </p:nvSpPr>
        <p:spPr>
          <a:xfrm>
            <a:off x="731520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CD1ADA-D057-F4D4-D940-09043C62A01E}"/>
              </a:ext>
            </a:extLst>
          </p:cNvPr>
          <p:cNvSpPr txBox="1"/>
          <p:nvPr/>
        </p:nvSpPr>
        <p:spPr>
          <a:xfrm>
            <a:off x="2418996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ADA1A6-D8A3-C29D-3B94-EADD081D3513}"/>
              </a:ext>
            </a:extLst>
          </p:cNvPr>
          <p:cNvSpPr txBox="1"/>
          <p:nvPr/>
        </p:nvSpPr>
        <p:spPr>
          <a:xfrm>
            <a:off x="7977786" y="1650664"/>
            <a:ext cx="2934393" cy="369332"/>
          </a:xfrm>
          <a:prstGeom prst="rect">
            <a:avLst/>
          </a:prstGeom>
          <a:noFill/>
          <a:ln>
            <a:solidFill>
              <a:srgbClr val="1D73AF"/>
            </a:solidFill>
          </a:ln>
        </p:spPr>
        <p:txBody>
          <a:bodyPr wrap="none" rtlCol="0">
            <a:spAutoFit/>
          </a:bodyPr>
          <a:lstStyle/>
          <a:p>
            <a:r>
              <a:rPr lang="es-ES_tradnl" dirty="0"/>
              <a:t>Age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1 = 18 </a:t>
            </a:r>
            <a:r>
              <a:rPr lang="es-ES_tradnl" dirty="0" err="1"/>
              <a:t>years</a:t>
            </a:r>
            <a:r>
              <a:rPr lang="es-ES_tradnl" dirty="0"/>
              <a:t> </a:t>
            </a:r>
            <a:r>
              <a:rPr lang="es-ES_tradnl" dirty="0" err="1"/>
              <a:t>old</a:t>
            </a:r>
            <a:endParaRPr lang="es-ES_trad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56F22A-C00E-8B07-93F6-9D38359FF4E6}"/>
              </a:ext>
            </a:extLst>
          </p:cNvPr>
          <p:cNvSpPr/>
          <p:nvPr/>
        </p:nvSpPr>
        <p:spPr>
          <a:xfrm>
            <a:off x="6981327" y="4734730"/>
            <a:ext cx="4935120" cy="98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C8746-3FAE-D885-282B-ABF2B58EEF7D}"/>
              </a:ext>
            </a:extLst>
          </p:cNvPr>
          <p:cNvSpPr txBox="1"/>
          <p:nvPr/>
        </p:nvSpPr>
        <p:spPr>
          <a:xfrm>
            <a:off x="7134569" y="4721014"/>
            <a:ext cx="518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10               12               14                16              18 </a:t>
            </a:r>
            <a:r>
              <a:rPr lang="es-ES_tradnl" dirty="0" err="1"/>
              <a:t>years</a:t>
            </a:r>
            <a:endParaRPr lang="es-ES_trad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81BD92-274F-159E-55FF-21939FD673EC}"/>
              </a:ext>
            </a:extLst>
          </p:cNvPr>
          <p:cNvSpPr/>
          <p:nvPr/>
        </p:nvSpPr>
        <p:spPr>
          <a:xfrm>
            <a:off x="9307215" y="4212965"/>
            <a:ext cx="2365188" cy="44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5BB2C-7AD2-710E-A28D-9188E6662A08}"/>
              </a:ext>
            </a:extLst>
          </p:cNvPr>
          <p:cNvSpPr/>
          <p:nvPr/>
        </p:nvSpPr>
        <p:spPr>
          <a:xfrm>
            <a:off x="9437203" y="3729418"/>
            <a:ext cx="2235200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312321-C143-0C41-F400-F0E0396DE240}"/>
              </a:ext>
            </a:extLst>
          </p:cNvPr>
          <p:cNvSpPr/>
          <p:nvPr/>
        </p:nvSpPr>
        <p:spPr>
          <a:xfrm>
            <a:off x="9457952" y="4563405"/>
            <a:ext cx="2235200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AA475-E25B-C30B-DA44-CE63F651973F}"/>
              </a:ext>
            </a:extLst>
          </p:cNvPr>
          <p:cNvSpPr/>
          <p:nvPr/>
        </p:nvSpPr>
        <p:spPr>
          <a:xfrm rot="16200000">
            <a:off x="8937175" y="4009798"/>
            <a:ext cx="1231162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BAB9B9-0F66-4D39-62B3-5832923BB35A}"/>
              </a:ext>
            </a:extLst>
          </p:cNvPr>
          <p:cNvSpPr/>
          <p:nvPr/>
        </p:nvSpPr>
        <p:spPr>
          <a:xfrm rot="16200000">
            <a:off x="10994647" y="4022385"/>
            <a:ext cx="1231162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D92470-12EE-55F6-EB69-75C4630A07BC}"/>
              </a:ext>
            </a:extLst>
          </p:cNvPr>
          <p:cNvSpPr/>
          <p:nvPr/>
        </p:nvSpPr>
        <p:spPr>
          <a:xfrm>
            <a:off x="4820034" y="4442244"/>
            <a:ext cx="2365188" cy="44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4FC8B-CDF9-6D9C-4C38-965AF9E4CD21}"/>
              </a:ext>
            </a:extLst>
          </p:cNvPr>
          <p:cNvSpPr txBox="1"/>
          <p:nvPr/>
        </p:nvSpPr>
        <p:spPr>
          <a:xfrm>
            <a:off x="4995348" y="4726238"/>
            <a:ext cx="2178444" cy="369332"/>
          </a:xfrm>
          <a:prstGeom prst="rect">
            <a:avLst/>
          </a:prstGeom>
          <a:noFill/>
          <a:ln>
            <a:solidFill>
              <a:srgbClr val="1D73AF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s-ES_tradnl" dirty="0"/>
              <a:t>Age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2 →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F1710B-F40F-36DA-2462-E2BE51BBA453}"/>
              </a:ext>
            </a:extLst>
          </p:cNvPr>
          <p:cNvSpPr txBox="1"/>
          <p:nvPr/>
        </p:nvSpPr>
        <p:spPr>
          <a:xfrm>
            <a:off x="308198" y="367977"/>
            <a:ext cx="4155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</a:t>
            </a:r>
          </a:p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across adolescence</a:t>
            </a:r>
            <a:endParaRPr lang="en-US" sz="40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1226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FF3784-BDED-3D4E-9F4A-F2F955E9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56" y="2031223"/>
            <a:ext cx="5417491" cy="3298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4F1B1F-1B54-2ADC-07E8-A59B072E24ED}"/>
              </a:ext>
            </a:extLst>
          </p:cNvPr>
          <p:cNvSpPr/>
          <p:nvPr/>
        </p:nvSpPr>
        <p:spPr>
          <a:xfrm>
            <a:off x="7245350" y="2178050"/>
            <a:ext cx="4438650" cy="157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451CF5-CDAA-A891-2BA9-FA498130904F}"/>
              </a:ext>
            </a:extLst>
          </p:cNvPr>
          <p:cNvSpPr/>
          <p:nvPr/>
        </p:nvSpPr>
        <p:spPr>
          <a:xfrm>
            <a:off x="7245350" y="3003550"/>
            <a:ext cx="2235200" cy="165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047DF-32FA-1745-B887-EE0848260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12000" b="27446"/>
          <a:stretch/>
        </p:blipFill>
        <p:spPr>
          <a:xfrm>
            <a:off x="440869" y="2031223"/>
            <a:ext cx="5417491" cy="3298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B5B65-A0E6-C64E-8B59-523C5FE5D8FE}"/>
              </a:ext>
            </a:extLst>
          </p:cNvPr>
          <p:cNvSpPr txBox="1"/>
          <p:nvPr/>
        </p:nvSpPr>
        <p:spPr>
          <a:xfrm>
            <a:off x="1893543" y="6334780"/>
            <a:ext cx="1002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Albiero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V, Srinivas N, Villalobos E, Perez-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Facuse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J, Rosenthal R, Mery D,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Ricanek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K, Bowyer KW. Identity document to selfie face matching across adolescence. In2020 IEEE International Joint Conference on Biometrics (IJCB) 2020 (pp. 1-9). IEEE.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9264FC9-75FA-9C9A-3ADF-01B7E655B7EF}"/>
              </a:ext>
            </a:extLst>
          </p:cNvPr>
          <p:cNvSpPr/>
          <p:nvPr/>
        </p:nvSpPr>
        <p:spPr>
          <a:xfrm>
            <a:off x="7410450" y="2368550"/>
            <a:ext cx="4114800" cy="1873250"/>
          </a:xfrm>
          <a:custGeom>
            <a:avLst/>
            <a:gdLst>
              <a:gd name="connsiteX0" fmla="*/ 0 w 4114800"/>
              <a:gd name="connsiteY0" fmla="*/ 1873250 h 1873250"/>
              <a:gd name="connsiteX1" fmla="*/ 1022350 w 4114800"/>
              <a:gd name="connsiteY1" fmla="*/ 1371600 h 1873250"/>
              <a:gd name="connsiteX2" fmla="*/ 2057400 w 4114800"/>
              <a:gd name="connsiteY2" fmla="*/ 285750 h 1873250"/>
              <a:gd name="connsiteX3" fmla="*/ 3079750 w 4114800"/>
              <a:gd name="connsiteY3" fmla="*/ 12700 h 1873250"/>
              <a:gd name="connsiteX4" fmla="*/ 4114800 w 4114800"/>
              <a:gd name="connsiteY4" fmla="*/ 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0" h="1873250">
                <a:moveTo>
                  <a:pt x="0" y="1873250"/>
                </a:moveTo>
                <a:lnTo>
                  <a:pt x="1022350" y="1371600"/>
                </a:lnTo>
                <a:lnTo>
                  <a:pt x="2057400" y="285750"/>
                </a:lnTo>
                <a:lnTo>
                  <a:pt x="3079750" y="12700"/>
                </a:lnTo>
                <a:lnTo>
                  <a:pt x="4114800" y="0"/>
                </a:lnTo>
              </a:path>
            </a:pathLst>
          </a:custGeom>
          <a:noFill/>
          <a:ln w="28575">
            <a:solidFill>
              <a:srgbClr val="FF7F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2E376C-28D7-C0D2-7B2F-79FCAD77E447}"/>
              </a:ext>
            </a:extLst>
          </p:cNvPr>
          <p:cNvGrpSpPr/>
          <p:nvPr/>
        </p:nvGrpSpPr>
        <p:grpSpPr>
          <a:xfrm>
            <a:off x="7410450" y="2260600"/>
            <a:ext cx="4114800" cy="450850"/>
            <a:chOff x="7410450" y="2260600"/>
            <a:chExt cx="4114800" cy="45085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492C92-0C5D-AC8C-590C-28F48E6D4C78}"/>
                </a:ext>
              </a:extLst>
            </p:cNvPr>
            <p:cNvSpPr/>
            <p:nvPr/>
          </p:nvSpPr>
          <p:spPr>
            <a:xfrm>
              <a:off x="7410450" y="2260600"/>
              <a:ext cx="4114800" cy="165100"/>
            </a:xfrm>
            <a:custGeom>
              <a:avLst/>
              <a:gdLst>
                <a:gd name="connsiteX0" fmla="*/ 0 w 4114800"/>
                <a:gd name="connsiteY0" fmla="*/ 165100 h 165100"/>
                <a:gd name="connsiteX1" fmla="*/ 1016000 w 4114800"/>
                <a:gd name="connsiteY1" fmla="*/ 82550 h 165100"/>
                <a:gd name="connsiteX2" fmla="*/ 2063750 w 4114800"/>
                <a:gd name="connsiteY2" fmla="*/ 0 h 165100"/>
                <a:gd name="connsiteX3" fmla="*/ 3073400 w 4114800"/>
                <a:gd name="connsiteY3" fmla="*/ 19050 h 165100"/>
                <a:gd name="connsiteX4" fmla="*/ 4114800 w 4114800"/>
                <a:gd name="connsiteY4" fmla="*/ 6350 h 165100"/>
                <a:gd name="connsiteX5" fmla="*/ 4114800 w 4114800"/>
                <a:gd name="connsiteY5" fmla="*/ 6350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4800" h="165100">
                  <a:moveTo>
                    <a:pt x="0" y="165100"/>
                  </a:moveTo>
                  <a:lnTo>
                    <a:pt x="1016000" y="82550"/>
                  </a:lnTo>
                  <a:lnTo>
                    <a:pt x="2063750" y="0"/>
                  </a:lnTo>
                  <a:lnTo>
                    <a:pt x="3073400" y="19050"/>
                  </a:lnTo>
                  <a:lnTo>
                    <a:pt x="4114800" y="6350"/>
                  </a:lnTo>
                  <a:lnTo>
                    <a:pt x="4114800" y="6350"/>
                  </a:lnTo>
                </a:path>
              </a:pathLst>
            </a:custGeom>
            <a:noFill/>
            <a:ln w="28575">
              <a:solidFill>
                <a:srgbClr val="FF7F0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4E34ECB-0631-6E7D-7866-6C4F40718B0D}"/>
                </a:ext>
              </a:extLst>
            </p:cNvPr>
            <p:cNvSpPr/>
            <p:nvPr/>
          </p:nvSpPr>
          <p:spPr>
            <a:xfrm>
              <a:off x="7410450" y="2273300"/>
              <a:ext cx="4114800" cy="438150"/>
            </a:xfrm>
            <a:custGeom>
              <a:avLst/>
              <a:gdLst>
                <a:gd name="connsiteX0" fmla="*/ 0 w 4114800"/>
                <a:gd name="connsiteY0" fmla="*/ 438150 h 438150"/>
                <a:gd name="connsiteX1" fmla="*/ 1016000 w 4114800"/>
                <a:gd name="connsiteY1" fmla="*/ 88900 h 438150"/>
                <a:gd name="connsiteX2" fmla="*/ 2051050 w 4114800"/>
                <a:gd name="connsiteY2" fmla="*/ 25400 h 438150"/>
                <a:gd name="connsiteX3" fmla="*/ 3098800 w 4114800"/>
                <a:gd name="connsiteY3" fmla="*/ 19050 h 438150"/>
                <a:gd name="connsiteX4" fmla="*/ 4114800 w 4114800"/>
                <a:gd name="connsiteY4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438150">
                  <a:moveTo>
                    <a:pt x="0" y="438150"/>
                  </a:moveTo>
                  <a:lnTo>
                    <a:pt x="1016000" y="88900"/>
                  </a:lnTo>
                  <a:lnTo>
                    <a:pt x="2051050" y="25400"/>
                  </a:lnTo>
                  <a:lnTo>
                    <a:pt x="3098800" y="19050"/>
                  </a:lnTo>
                  <a:lnTo>
                    <a:pt x="4114800" y="0"/>
                  </a:lnTo>
                </a:path>
              </a:pathLst>
            </a:custGeom>
            <a:noFill/>
            <a:ln w="28575">
              <a:solidFill>
                <a:srgbClr val="1D73A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20521052-818C-8C32-32E0-5C91493E8EB4}"/>
              </a:ext>
            </a:extLst>
          </p:cNvPr>
          <p:cNvSpPr/>
          <p:nvPr/>
        </p:nvSpPr>
        <p:spPr>
          <a:xfrm>
            <a:off x="7410450" y="2527300"/>
            <a:ext cx="4108450" cy="1651000"/>
          </a:xfrm>
          <a:custGeom>
            <a:avLst/>
            <a:gdLst>
              <a:gd name="connsiteX0" fmla="*/ 0 w 4108450"/>
              <a:gd name="connsiteY0" fmla="*/ 1651000 h 1651000"/>
              <a:gd name="connsiteX1" fmla="*/ 1028700 w 4108450"/>
              <a:gd name="connsiteY1" fmla="*/ 914400 h 1651000"/>
              <a:gd name="connsiteX2" fmla="*/ 2063750 w 4108450"/>
              <a:gd name="connsiteY2" fmla="*/ 241300 h 1651000"/>
              <a:gd name="connsiteX3" fmla="*/ 3073400 w 4108450"/>
              <a:gd name="connsiteY3" fmla="*/ 38100 h 1651000"/>
              <a:gd name="connsiteX4" fmla="*/ 4108450 w 4108450"/>
              <a:gd name="connsiteY4" fmla="*/ 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450" h="1651000">
                <a:moveTo>
                  <a:pt x="0" y="1651000"/>
                </a:moveTo>
                <a:lnTo>
                  <a:pt x="1028700" y="914400"/>
                </a:lnTo>
                <a:lnTo>
                  <a:pt x="2063750" y="241300"/>
                </a:lnTo>
                <a:lnTo>
                  <a:pt x="3073400" y="38100"/>
                </a:lnTo>
                <a:lnTo>
                  <a:pt x="4108450" y="0"/>
                </a:lnTo>
              </a:path>
            </a:pathLst>
          </a:custGeom>
          <a:noFill/>
          <a:ln w="31750">
            <a:solidFill>
              <a:srgbClr val="1D73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DD48B-7A49-B7A7-CB13-15BF988BA110}"/>
              </a:ext>
            </a:extLst>
          </p:cNvPr>
          <p:cNvSpPr txBox="1"/>
          <p:nvPr/>
        </p:nvSpPr>
        <p:spPr>
          <a:xfrm>
            <a:off x="731520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CD1ADA-D057-F4D4-D940-09043C62A01E}"/>
              </a:ext>
            </a:extLst>
          </p:cNvPr>
          <p:cNvSpPr txBox="1"/>
          <p:nvPr/>
        </p:nvSpPr>
        <p:spPr>
          <a:xfrm>
            <a:off x="2418996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ADA1A6-D8A3-C29D-3B94-EADD081D3513}"/>
              </a:ext>
            </a:extLst>
          </p:cNvPr>
          <p:cNvSpPr txBox="1"/>
          <p:nvPr/>
        </p:nvSpPr>
        <p:spPr>
          <a:xfrm>
            <a:off x="7977786" y="1650664"/>
            <a:ext cx="2934393" cy="369332"/>
          </a:xfrm>
          <a:prstGeom prst="rect">
            <a:avLst/>
          </a:prstGeom>
          <a:noFill/>
          <a:ln>
            <a:solidFill>
              <a:srgbClr val="1D73AF"/>
            </a:solidFill>
          </a:ln>
        </p:spPr>
        <p:txBody>
          <a:bodyPr wrap="none" rtlCol="0">
            <a:spAutoFit/>
          </a:bodyPr>
          <a:lstStyle/>
          <a:p>
            <a:r>
              <a:rPr lang="es-ES_tradnl" dirty="0"/>
              <a:t>Age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1 = 18 </a:t>
            </a:r>
            <a:r>
              <a:rPr lang="es-ES_tradnl" dirty="0" err="1"/>
              <a:t>years</a:t>
            </a:r>
            <a:r>
              <a:rPr lang="es-ES_tradnl" dirty="0"/>
              <a:t> </a:t>
            </a:r>
            <a:r>
              <a:rPr lang="es-ES_tradnl" dirty="0" err="1"/>
              <a:t>old</a:t>
            </a:r>
            <a:endParaRPr lang="es-ES_trad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56F22A-C00E-8B07-93F6-9D38359FF4E6}"/>
              </a:ext>
            </a:extLst>
          </p:cNvPr>
          <p:cNvSpPr/>
          <p:nvPr/>
        </p:nvSpPr>
        <p:spPr>
          <a:xfrm>
            <a:off x="6981327" y="4734730"/>
            <a:ext cx="4935120" cy="98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C8746-3FAE-D885-282B-ABF2B58EEF7D}"/>
              </a:ext>
            </a:extLst>
          </p:cNvPr>
          <p:cNvSpPr txBox="1"/>
          <p:nvPr/>
        </p:nvSpPr>
        <p:spPr>
          <a:xfrm>
            <a:off x="7134569" y="4721014"/>
            <a:ext cx="518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10               12               14                16              18 </a:t>
            </a:r>
            <a:r>
              <a:rPr lang="es-ES_tradnl" dirty="0" err="1"/>
              <a:t>years</a:t>
            </a:r>
            <a:endParaRPr lang="es-ES_trad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81BD92-274F-159E-55FF-21939FD673EC}"/>
              </a:ext>
            </a:extLst>
          </p:cNvPr>
          <p:cNvSpPr/>
          <p:nvPr/>
        </p:nvSpPr>
        <p:spPr>
          <a:xfrm>
            <a:off x="9307215" y="4212965"/>
            <a:ext cx="2365188" cy="44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5BB2C-7AD2-710E-A28D-9188E6662A08}"/>
              </a:ext>
            </a:extLst>
          </p:cNvPr>
          <p:cNvSpPr/>
          <p:nvPr/>
        </p:nvSpPr>
        <p:spPr>
          <a:xfrm>
            <a:off x="9437203" y="3729418"/>
            <a:ext cx="2235200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312321-C143-0C41-F400-F0E0396DE240}"/>
              </a:ext>
            </a:extLst>
          </p:cNvPr>
          <p:cNvSpPr/>
          <p:nvPr/>
        </p:nvSpPr>
        <p:spPr>
          <a:xfrm>
            <a:off x="9457952" y="4563405"/>
            <a:ext cx="2235200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AA475-E25B-C30B-DA44-CE63F651973F}"/>
              </a:ext>
            </a:extLst>
          </p:cNvPr>
          <p:cNvSpPr/>
          <p:nvPr/>
        </p:nvSpPr>
        <p:spPr>
          <a:xfrm rot="16200000">
            <a:off x="8937175" y="4009798"/>
            <a:ext cx="1231162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BAB9B9-0F66-4D39-62B3-5832923BB35A}"/>
              </a:ext>
            </a:extLst>
          </p:cNvPr>
          <p:cNvSpPr/>
          <p:nvPr/>
        </p:nvSpPr>
        <p:spPr>
          <a:xfrm rot="16200000">
            <a:off x="10994647" y="4022385"/>
            <a:ext cx="1231162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D92470-12EE-55F6-EB69-75C4630A07BC}"/>
              </a:ext>
            </a:extLst>
          </p:cNvPr>
          <p:cNvSpPr/>
          <p:nvPr/>
        </p:nvSpPr>
        <p:spPr>
          <a:xfrm>
            <a:off x="4820034" y="4442244"/>
            <a:ext cx="2365188" cy="44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4FC8B-CDF9-6D9C-4C38-965AF9E4CD21}"/>
              </a:ext>
            </a:extLst>
          </p:cNvPr>
          <p:cNvSpPr txBox="1"/>
          <p:nvPr/>
        </p:nvSpPr>
        <p:spPr>
          <a:xfrm>
            <a:off x="4995348" y="4726238"/>
            <a:ext cx="2178444" cy="369332"/>
          </a:xfrm>
          <a:prstGeom prst="rect">
            <a:avLst/>
          </a:prstGeom>
          <a:noFill/>
          <a:ln>
            <a:solidFill>
              <a:srgbClr val="1D73AF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s-ES_tradnl" dirty="0"/>
              <a:t>Age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2 →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F1710B-F40F-36DA-2462-E2BE51BBA453}"/>
              </a:ext>
            </a:extLst>
          </p:cNvPr>
          <p:cNvSpPr txBox="1"/>
          <p:nvPr/>
        </p:nvSpPr>
        <p:spPr>
          <a:xfrm>
            <a:off x="308198" y="367977"/>
            <a:ext cx="4155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</a:t>
            </a:r>
          </a:p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across adolescence</a:t>
            </a:r>
            <a:endParaRPr lang="en-US" sz="40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F76FBC-F85E-FEF0-6266-5B280AA405B8}"/>
              </a:ext>
            </a:extLst>
          </p:cNvPr>
          <p:cNvGrpSpPr/>
          <p:nvPr/>
        </p:nvGrpSpPr>
        <p:grpSpPr>
          <a:xfrm>
            <a:off x="7300332" y="2424644"/>
            <a:ext cx="1907369" cy="1318606"/>
            <a:chOff x="7300332" y="2424644"/>
            <a:chExt cx="1907369" cy="131860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F198CEA6-52F1-A058-03B2-E7EBDC451C0E}"/>
                </a:ext>
              </a:extLst>
            </p:cNvPr>
            <p:cNvSpPr/>
            <p:nvPr/>
          </p:nvSpPr>
          <p:spPr>
            <a:xfrm rot="16200000">
              <a:off x="7063771" y="3220409"/>
              <a:ext cx="759402" cy="286280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C99E7FCC-6CCC-6FBC-C8D6-930B04815179}"/>
                </a:ext>
              </a:extLst>
            </p:cNvPr>
            <p:cNvSpPr/>
            <p:nvPr/>
          </p:nvSpPr>
          <p:spPr>
            <a:xfrm rot="16200000">
              <a:off x="7653237" y="2967714"/>
              <a:ext cx="759402" cy="286280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DD6C96B1-190A-318F-5BA2-20D2AB08051C}"/>
                </a:ext>
              </a:extLst>
            </p:cNvPr>
            <p:cNvSpPr/>
            <p:nvPr/>
          </p:nvSpPr>
          <p:spPr>
            <a:xfrm rot="16200000">
              <a:off x="8287697" y="2687837"/>
              <a:ext cx="573432" cy="286280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7B90F698-6300-E2CD-364E-762B50D86A3B}"/>
                </a:ext>
              </a:extLst>
            </p:cNvPr>
            <p:cNvSpPr/>
            <p:nvPr/>
          </p:nvSpPr>
          <p:spPr>
            <a:xfrm rot="16200000">
              <a:off x="8841368" y="2476729"/>
              <a:ext cx="418418" cy="314248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41511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4615F0-730A-5943-9922-C52853C6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768" y="480711"/>
            <a:ext cx="5969000" cy="46609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25BABD-D0DF-1349-988F-23A7A6452590}"/>
              </a:ext>
            </a:extLst>
          </p:cNvPr>
          <p:cNvCxnSpPr/>
          <p:nvPr/>
        </p:nvCxnSpPr>
        <p:spPr>
          <a:xfrm>
            <a:off x="8833339" y="4895476"/>
            <a:ext cx="902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0B645F-E6A3-9840-9B17-1979D7A76614}"/>
              </a:ext>
            </a:extLst>
          </p:cNvPr>
          <p:cNvSpPr txBox="1"/>
          <p:nvPr/>
        </p:nvSpPr>
        <p:spPr>
          <a:xfrm>
            <a:off x="9517377" y="445591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F96432-413A-9647-8411-CBCAF920547E}"/>
              </a:ext>
            </a:extLst>
          </p:cNvPr>
          <p:cNvCxnSpPr>
            <a:cxnSpLocks/>
          </p:cNvCxnSpPr>
          <p:nvPr/>
        </p:nvCxnSpPr>
        <p:spPr>
          <a:xfrm flipV="1">
            <a:off x="2946683" y="2082802"/>
            <a:ext cx="0" cy="1402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612043D-3D59-5446-9501-E51794B0A6DD}"/>
              </a:ext>
            </a:extLst>
          </p:cNvPr>
          <p:cNvSpPr txBox="1"/>
          <p:nvPr/>
        </p:nvSpPr>
        <p:spPr>
          <a:xfrm rot="16200000">
            <a:off x="1160151" y="2253107"/>
            <a:ext cx="29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Probability density frequency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215F68-D06E-404C-9298-C531E5F669E9}"/>
              </a:ext>
            </a:extLst>
          </p:cNvPr>
          <p:cNvGrpSpPr/>
          <p:nvPr/>
        </p:nvGrpSpPr>
        <p:grpSpPr>
          <a:xfrm>
            <a:off x="6641558" y="2778728"/>
            <a:ext cx="203200" cy="3553493"/>
            <a:chOff x="4733290" y="2778727"/>
            <a:chExt cx="203200" cy="35534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3BCCF5-BF9B-F041-9EBB-89098CA1E732}"/>
                </a:ext>
              </a:extLst>
            </p:cNvPr>
            <p:cNvCxnSpPr>
              <a:cxnSpLocks/>
            </p:cNvCxnSpPr>
            <p:nvPr/>
          </p:nvCxnSpPr>
          <p:spPr>
            <a:xfrm>
              <a:off x="4835618" y="2778727"/>
              <a:ext cx="0" cy="32041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CC00B-C696-D846-9647-496AEFE3B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3290" y="5989320"/>
              <a:ext cx="203200" cy="3429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3AE409-9470-C149-861A-FAE1875DE044}"/>
              </a:ext>
            </a:extLst>
          </p:cNvPr>
          <p:cNvGrpSpPr/>
          <p:nvPr/>
        </p:nvGrpSpPr>
        <p:grpSpPr>
          <a:xfrm>
            <a:off x="3371146" y="3243729"/>
            <a:ext cx="3375823" cy="3240207"/>
            <a:chOff x="1462877" y="3243728"/>
            <a:chExt cx="3375823" cy="3240207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2D7D07A-C160-7245-BCFA-6DE6DC725D6A}"/>
                </a:ext>
              </a:extLst>
            </p:cNvPr>
            <p:cNvSpPr/>
            <p:nvPr/>
          </p:nvSpPr>
          <p:spPr>
            <a:xfrm>
              <a:off x="3937000" y="3243728"/>
              <a:ext cx="901700" cy="1638300"/>
            </a:xfrm>
            <a:custGeom>
              <a:avLst/>
              <a:gdLst>
                <a:gd name="connsiteX0" fmla="*/ 0 w 901700"/>
                <a:gd name="connsiteY0" fmla="*/ 1638300 h 1638300"/>
                <a:gd name="connsiteX1" fmla="*/ 254000 w 901700"/>
                <a:gd name="connsiteY1" fmla="*/ 1460500 h 1638300"/>
                <a:gd name="connsiteX2" fmla="*/ 469900 w 901700"/>
                <a:gd name="connsiteY2" fmla="*/ 1168400 h 1638300"/>
                <a:gd name="connsiteX3" fmla="*/ 660400 w 901700"/>
                <a:gd name="connsiteY3" fmla="*/ 889000 h 1638300"/>
                <a:gd name="connsiteX4" fmla="*/ 749300 w 901700"/>
                <a:gd name="connsiteY4" fmla="*/ 508000 h 1638300"/>
                <a:gd name="connsiteX5" fmla="*/ 838200 w 901700"/>
                <a:gd name="connsiteY5" fmla="*/ 101600 h 1638300"/>
                <a:gd name="connsiteX6" fmla="*/ 901700 w 901700"/>
                <a:gd name="connsiteY6" fmla="*/ 0 h 1638300"/>
                <a:gd name="connsiteX7" fmla="*/ 901700 w 901700"/>
                <a:gd name="connsiteY7" fmla="*/ 1638300 h 1638300"/>
                <a:gd name="connsiteX8" fmla="*/ 0 w 901700"/>
                <a:gd name="connsiteY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1700" h="1638300">
                  <a:moveTo>
                    <a:pt x="0" y="1638300"/>
                  </a:moveTo>
                  <a:lnTo>
                    <a:pt x="254000" y="1460500"/>
                  </a:lnTo>
                  <a:lnTo>
                    <a:pt x="469900" y="1168400"/>
                  </a:lnTo>
                  <a:lnTo>
                    <a:pt x="660400" y="889000"/>
                  </a:lnTo>
                  <a:lnTo>
                    <a:pt x="749300" y="508000"/>
                  </a:lnTo>
                  <a:lnTo>
                    <a:pt x="838200" y="101600"/>
                  </a:lnTo>
                  <a:lnTo>
                    <a:pt x="901700" y="0"/>
                  </a:lnTo>
                  <a:lnTo>
                    <a:pt x="901700" y="1638300"/>
                  </a:lnTo>
                  <a:lnTo>
                    <a:pt x="0" y="163830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E9B9FCA-F8E0-1A48-86B2-AFFF9E018ED6}"/>
                </a:ext>
              </a:extLst>
            </p:cNvPr>
            <p:cNvGrpSpPr/>
            <p:nvPr/>
          </p:nvGrpSpPr>
          <p:grpSpPr>
            <a:xfrm>
              <a:off x="1462877" y="4640580"/>
              <a:ext cx="3109123" cy="1843355"/>
              <a:chOff x="1462877" y="4640580"/>
              <a:chExt cx="3109123" cy="184335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6E9935C-1AD7-4146-92D4-8B5FB0D1BC13}"/>
                  </a:ext>
                </a:extLst>
              </p:cNvPr>
              <p:cNvCxnSpPr/>
              <p:nvPr/>
            </p:nvCxnSpPr>
            <p:spPr>
              <a:xfrm flipH="1">
                <a:off x="3371850" y="4640580"/>
                <a:ext cx="1200150" cy="1085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ECD1CE-5DA9-214A-B57B-9E8905FB9315}"/>
                  </a:ext>
                </a:extLst>
              </p:cNvPr>
              <p:cNvSpPr txBox="1"/>
              <p:nvPr/>
            </p:nvSpPr>
            <p:spPr>
              <a:xfrm>
                <a:off x="1462877" y="5837604"/>
                <a:ext cx="22447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latin typeface="Gill Sans MT" panose="020B0502020104020203" pitchFamily="34" charset="77"/>
                  </a:rPr>
                  <a:t>FNMR</a:t>
                </a:r>
              </a:p>
              <a:p>
                <a:pPr algn="r"/>
                <a:r>
                  <a:rPr lang="en-US" dirty="0">
                    <a:latin typeface="Gill Sans MT" panose="020B0502020104020203" pitchFamily="34" charset="77"/>
                  </a:rPr>
                  <a:t>False Non-Match Rate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893598-E418-C04A-A634-0FB56D23E79E}"/>
              </a:ext>
            </a:extLst>
          </p:cNvPr>
          <p:cNvGrpSpPr/>
          <p:nvPr/>
        </p:nvGrpSpPr>
        <p:grpSpPr>
          <a:xfrm>
            <a:off x="6759668" y="3257176"/>
            <a:ext cx="2960260" cy="3226756"/>
            <a:chOff x="4851400" y="3257176"/>
            <a:chExt cx="2960260" cy="3226756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677518-F503-0041-A336-7E5D63B8C24F}"/>
                </a:ext>
              </a:extLst>
            </p:cNvPr>
            <p:cNvSpPr/>
            <p:nvPr/>
          </p:nvSpPr>
          <p:spPr>
            <a:xfrm>
              <a:off x="4851400" y="3257176"/>
              <a:ext cx="812800" cy="1638300"/>
            </a:xfrm>
            <a:custGeom>
              <a:avLst/>
              <a:gdLst>
                <a:gd name="connsiteX0" fmla="*/ 812800 w 812800"/>
                <a:gd name="connsiteY0" fmla="*/ 1600200 h 1638300"/>
                <a:gd name="connsiteX1" fmla="*/ 558800 w 812800"/>
                <a:gd name="connsiteY1" fmla="*/ 1511300 h 1638300"/>
                <a:gd name="connsiteX2" fmla="*/ 381000 w 812800"/>
                <a:gd name="connsiteY2" fmla="*/ 1333500 h 1638300"/>
                <a:gd name="connsiteX3" fmla="*/ 241300 w 812800"/>
                <a:gd name="connsiteY3" fmla="*/ 1003300 h 1638300"/>
                <a:gd name="connsiteX4" fmla="*/ 114300 w 812800"/>
                <a:gd name="connsiteY4" fmla="*/ 584200 h 1638300"/>
                <a:gd name="connsiteX5" fmla="*/ 0 w 812800"/>
                <a:gd name="connsiteY5" fmla="*/ 0 h 1638300"/>
                <a:gd name="connsiteX6" fmla="*/ 0 w 812800"/>
                <a:gd name="connsiteY6" fmla="*/ 1638300 h 1638300"/>
                <a:gd name="connsiteX7" fmla="*/ 812800 w 812800"/>
                <a:gd name="connsiteY7" fmla="*/ 16002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2800" h="1638300">
                  <a:moveTo>
                    <a:pt x="812800" y="1600200"/>
                  </a:moveTo>
                  <a:lnTo>
                    <a:pt x="558800" y="1511300"/>
                  </a:lnTo>
                  <a:lnTo>
                    <a:pt x="381000" y="1333500"/>
                  </a:lnTo>
                  <a:lnTo>
                    <a:pt x="241300" y="1003300"/>
                  </a:lnTo>
                  <a:lnTo>
                    <a:pt x="114300" y="584200"/>
                  </a:lnTo>
                  <a:lnTo>
                    <a:pt x="0" y="0"/>
                  </a:lnTo>
                  <a:lnTo>
                    <a:pt x="0" y="1638300"/>
                  </a:lnTo>
                  <a:lnTo>
                    <a:pt x="812800" y="16002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6CD457-6FAD-5F47-B267-84125B278152}"/>
                </a:ext>
              </a:extLst>
            </p:cNvPr>
            <p:cNvGrpSpPr/>
            <p:nvPr/>
          </p:nvGrpSpPr>
          <p:grpSpPr>
            <a:xfrm>
              <a:off x="5014449" y="4640580"/>
              <a:ext cx="2797211" cy="1843352"/>
              <a:chOff x="1322391" y="4640583"/>
              <a:chExt cx="2797211" cy="1843352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F67ABDD-DDF9-194A-A94E-900B429C5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2391" y="4640583"/>
                <a:ext cx="1137066" cy="10858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C6ACC0-BD23-D14A-81D9-0C7CF3CE5620}"/>
                  </a:ext>
                </a:extLst>
              </p:cNvPr>
              <p:cNvSpPr txBox="1"/>
              <p:nvPr/>
            </p:nvSpPr>
            <p:spPr>
              <a:xfrm>
                <a:off x="2338089" y="5837604"/>
                <a:ext cx="17815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FMR</a:t>
                </a:r>
              </a:p>
              <a:p>
                <a:r>
                  <a:rPr lang="en-US" dirty="0">
                    <a:latin typeface="Gill Sans MT" panose="020B0502020104020203" pitchFamily="34" charset="77"/>
                  </a:rPr>
                  <a:t>False Match Rate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45B047-C4F0-4941-A355-8D1568754085}"/>
              </a:ext>
            </a:extLst>
          </p:cNvPr>
          <p:cNvGrpSpPr/>
          <p:nvPr/>
        </p:nvGrpSpPr>
        <p:grpSpPr>
          <a:xfrm>
            <a:off x="1440041" y="4559979"/>
            <a:ext cx="1702315" cy="2051432"/>
            <a:chOff x="552853" y="4559979"/>
            <a:chExt cx="1702315" cy="2051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FB2ACC-30D5-D645-8DC6-1524ECC2F3B6}"/>
                </a:ext>
              </a:extLst>
            </p:cNvPr>
            <p:cNvSpPr txBox="1"/>
            <p:nvPr/>
          </p:nvSpPr>
          <p:spPr>
            <a:xfrm>
              <a:off x="552853" y="5411082"/>
              <a:ext cx="1702314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Gill Sans MT" panose="020B0502020104020203" pitchFamily="34" charset="77"/>
                </a:rPr>
                <a:t>Faces of </a:t>
              </a:r>
              <a:r>
                <a:rPr lang="es-ES_tradnl" dirty="0" err="1">
                  <a:latin typeface="Gill Sans MT" panose="020B0502020104020203" pitchFamily="34" charset="77"/>
                </a:rPr>
                <a:t>the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same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person</a:t>
              </a:r>
              <a:r>
                <a:rPr lang="es-ES_tradnl" dirty="0">
                  <a:latin typeface="Gill Sans MT" panose="020B0502020104020203" pitchFamily="34" charset="77"/>
                </a:rPr>
                <a:t>, </a:t>
              </a:r>
              <a:r>
                <a:rPr lang="es-ES_tradnl" dirty="0" err="1">
                  <a:latin typeface="Gill Sans MT" panose="020B0502020104020203" pitchFamily="34" charset="77"/>
                </a:rPr>
                <a:t>but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there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is</a:t>
              </a:r>
              <a:r>
                <a:rPr lang="es-ES_tradnl" dirty="0">
                  <a:latin typeface="Gill Sans MT" panose="020B0502020104020203" pitchFamily="34" charset="77"/>
                </a:rPr>
                <a:t> no match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F3FB23-4EAF-E24C-85DA-28929195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853" y="4559979"/>
              <a:ext cx="806450" cy="79375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11DFF9-C2D0-394E-8A7B-8D899203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8718" y="4559979"/>
              <a:ext cx="806450" cy="8255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5353AE-AE25-9840-ADC1-97BF56F76FFF}"/>
              </a:ext>
            </a:extLst>
          </p:cNvPr>
          <p:cNvGrpSpPr/>
          <p:nvPr/>
        </p:nvGrpSpPr>
        <p:grpSpPr>
          <a:xfrm>
            <a:off x="10253432" y="4405838"/>
            <a:ext cx="1702314" cy="2344072"/>
            <a:chOff x="9366244" y="4405838"/>
            <a:chExt cx="1702314" cy="234407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BC29A4-BB7F-8C4F-B57B-9DEBA9C767FE}"/>
                </a:ext>
              </a:extLst>
            </p:cNvPr>
            <p:cNvSpPr txBox="1"/>
            <p:nvPr/>
          </p:nvSpPr>
          <p:spPr>
            <a:xfrm>
              <a:off x="9366244" y="5272582"/>
              <a:ext cx="1702314" cy="14773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Gill Sans MT" panose="020B0502020104020203" pitchFamily="34" charset="77"/>
                </a:rPr>
                <a:t>Faces of </a:t>
              </a:r>
              <a:r>
                <a:rPr lang="es-ES_tradnl" dirty="0" err="1">
                  <a:latin typeface="Gill Sans MT" panose="020B0502020104020203" pitchFamily="34" charset="77"/>
                </a:rPr>
                <a:t>different</a:t>
              </a:r>
              <a:r>
                <a:rPr lang="es-ES_tradnl" dirty="0">
                  <a:latin typeface="Gill Sans MT" panose="020B0502020104020203" pitchFamily="34" charset="77"/>
                </a:rPr>
                <a:t>  </a:t>
              </a:r>
              <a:r>
                <a:rPr lang="es-ES_tradnl" dirty="0" err="1">
                  <a:latin typeface="Gill Sans MT" panose="020B0502020104020203" pitchFamily="34" charset="77"/>
                </a:rPr>
                <a:t>persons</a:t>
              </a:r>
              <a:r>
                <a:rPr lang="es-ES_tradnl" dirty="0">
                  <a:latin typeface="Gill Sans MT" panose="020B0502020104020203" pitchFamily="34" charset="77"/>
                </a:rPr>
                <a:t>, </a:t>
              </a:r>
              <a:r>
                <a:rPr lang="es-ES_tradnl" dirty="0" err="1">
                  <a:latin typeface="Gill Sans MT" panose="020B0502020104020203" pitchFamily="34" charset="77"/>
                </a:rPr>
                <a:t>but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they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were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matched</a:t>
              </a:r>
              <a:endParaRPr lang="es-ES_tradnl" dirty="0">
                <a:latin typeface="Gill Sans MT" panose="020B0502020104020203" pitchFamily="34" charset="77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911A138-1118-4B41-B94C-891D17907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6244" y="4405838"/>
              <a:ext cx="806450" cy="79375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8CAD0D4-8184-4440-A894-97C822AF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280039" y="4419912"/>
              <a:ext cx="690071" cy="76560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717294-26FC-4D48-8AF8-5A48B0ACA35E}"/>
              </a:ext>
            </a:extLst>
          </p:cNvPr>
          <p:cNvGrpSpPr/>
          <p:nvPr/>
        </p:nvGrpSpPr>
        <p:grpSpPr>
          <a:xfrm>
            <a:off x="1373693" y="4025950"/>
            <a:ext cx="10238972" cy="534945"/>
            <a:chOff x="486505" y="4025950"/>
            <a:chExt cx="10238972" cy="5349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F6369A-24FF-2340-B3DA-7762F3DD1F62}"/>
                </a:ext>
              </a:extLst>
            </p:cNvPr>
            <p:cNvSpPr txBox="1"/>
            <p:nvPr/>
          </p:nvSpPr>
          <p:spPr>
            <a:xfrm>
              <a:off x="9309768" y="4025950"/>
              <a:ext cx="1415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Gill Sans MT" panose="020B0502020104020203" pitchFamily="34" charset="77"/>
                </a:rPr>
                <a:t>ERROR: FMR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5EA1BA-8B5C-B84D-974B-5860B24DBE14}"/>
                </a:ext>
              </a:extLst>
            </p:cNvPr>
            <p:cNvSpPr txBox="1"/>
            <p:nvPr/>
          </p:nvSpPr>
          <p:spPr>
            <a:xfrm>
              <a:off x="486505" y="4191563"/>
              <a:ext cx="1595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Gill Sans MT" panose="020B0502020104020203" pitchFamily="34" charset="77"/>
                </a:rPr>
                <a:t>ERROR: FNMR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DC6EAAB-2FBD-7E46-ABCF-FAA6FFCE2C5C}"/>
              </a:ext>
            </a:extLst>
          </p:cNvPr>
          <p:cNvSpPr txBox="1"/>
          <p:nvPr/>
        </p:nvSpPr>
        <p:spPr>
          <a:xfrm>
            <a:off x="6197599" y="6425639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Gill Sans MT" panose="020B0502020104020203" pitchFamily="34" charset="77"/>
              </a:rPr>
              <a:t>threshold</a:t>
            </a:r>
            <a:endParaRPr lang="es-ES_tradnl" dirty="0">
              <a:latin typeface="Gill Sans MT" panose="020B0502020104020203" pitchFamily="34" charset="77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34A834D-B841-5947-9E74-AADE2C91034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408989" y="3638222"/>
            <a:ext cx="540000" cy="54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FE4766A-4A5A-2E24-4DA4-84B6F0D5E86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956" y="3519440"/>
            <a:ext cx="540000" cy="5400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4D79462-CBA4-C623-6D4A-27F7D7EB54B6}"/>
              </a:ext>
            </a:extLst>
          </p:cNvPr>
          <p:cNvGrpSpPr/>
          <p:nvPr/>
        </p:nvGrpSpPr>
        <p:grpSpPr>
          <a:xfrm>
            <a:off x="6456681" y="5880916"/>
            <a:ext cx="574873" cy="476595"/>
            <a:chOff x="10098988" y="846138"/>
            <a:chExt cx="419100" cy="2921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6B0F6E-F2E0-F6D0-0659-01F9508075C9}"/>
                </a:ext>
              </a:extLst>
            </p:cNvPr>
            <p:cNvSpPr/>
            <p:nvPr/>
          </p:nvSpPr>
          <p:spPr>
            <a:xfrm>
              <a:off x="10098988" y="846138"/>
              <a:ext cx="419100" cy="2921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A411EAF-91A6-39DF-B54A-61E0D185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04074" y="906932"/>
              <a:ext cx="228600" cy="20320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3C79727-4EFA-570B-B56F-A8EF6E64C365}"/>
              </a:ext>
            </a:extLst>
          </p:cNvPr>
          <p:cNvSpPr/>
          <p:nvPr/>
        </p:nvSpPr>
        <p:spPr>
          <a:xfrm>
            <a:off x="178080" y="331287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Some statistics</a:t>
            </a:r>
            <a:endParaRPr lang="es-ES_tradnl" sz="4000" dirty="0">
              <a:latin typeface="Gill Sans MT" panose="020B050202010402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F02E63-D812-E8BD-0E4F-C6CEFC439264}"/>
              </a:ext>
            </a:extLst>
          </p:cNvPr>
          <p:cNvSpPr/>
          <p:nvPr/>
        </p:nvSpPr>
        <p:spPr>
          <a:xfrm>
            <a:off x="5342709" y="248195"/>
            <a:ext cx="2651760" cy="27170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655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884629" y="3075057"/>
            <a:ext cx="4606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Model Improvements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215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884629" y="3075057"/>
            <a:ext cx="10821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Model Improvement: </a:t>
            </a:r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I) Human + Computer Vision?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48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DFD733-CD84-294C-813F-B35AF9B532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44" y="949996"/>
            <a:ext cx="11634447" cy="551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60551-5FC3-D045-B48F-3739A3703086}"/>
              </a:ext>
            </a:extLst>
          </p:cNvPr>
          <p:cNvSpPr txBox="1"/>
          <p:nvPr/>
        </p:nvSpPr>
        <p:spPr>
          <a:xfrm>
            <a:off x="71850" y="151252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Is it the same person?</a:t>
            </a:r>
          </a:p>
        </p:txBody>
      </p:sp>
    </p:spTree>
    <p:extLst>
      <p:ext uri="{BB962C8B-B14F-4D97-AF65-F5344CB8AC3E}">
        <p14:creationId xmlns:p14="http://schemas.microsoft.com/office/powerpoint/2010/main" val="3887399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B18E14-A5CC-064F-92B0-E7223914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998"/>
            <a:ext cx="12192000" cy="561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87214-C573-0546-B9FF-1E26EF0915C7}"/>
              </a:ext>
            </a:extLst>
          </p:cNvPr>
          <p:cNvSpPr txBox="1"/>
          <p:nvPr/>
        </p:nvSpPr>
        <p:spPr>
          <a:xfrm>
            <a:off x="71850" y="151252"/>
            <a:ext cx="7140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Is it the same person?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 – Eye Tracking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  <a:p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978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689BC9-3144-4544-978F-1C449F9F13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850" y="1296497"/>
            <a:ext cx="3672000" cy="202620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E273223-8205-C749-B09D-C6E2DE94AE4D}"/>
              </a:ext>
            </a:extLst>
          </p:cNvPr>
          <p:cNvSpPr/>
          <p:nvPr/>
        </p:nvSpPr>
        <p:spPr>
          <a:xfrm>
            <a:off x="4767130" y="1120134"/>
            <a:ext cx="657353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Is it the same person?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Where do you see when recognizing a face?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3FB5D3-2926-8F41-AFAB-53CC9D3769EE}"/>
              </a:ext>
            </a:extLst>
          </p:cNvPr>
          <p:cNvSpPr/>
          <p:nvPr/>
        </p:nvSpPr>
        <p:spPr>
          <a:xfrm>
            <a:off x="4767130" y="2842720"/>
            <a:ext cx="7272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Can we include this attention map in our model?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1B5FC-A6FF-5145-A665-1C82388E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63" y="1267920"/>
            <a:ext cx="3739213" cy="20980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11399BF-AC42-1A4D-8A9C-090977A792F2}"/>
              </a:ext>
            </a:extLst>
          </p:cNvPr>
          <p:cNvGrpSpPr/>
          <p:nvPr/>
        </p:nvGrpSpPr>
        <p:grpSpPr>
          <a:xfrm>
            <a:off x="890182" y="3534670"/>
            <a:ext cx="9549154" cy="2928483"/>
            <a:chOff x="890182" y="3534670"/>
            <a:chExt cx="9549154" cy="29284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AC1DFE-AFC2-7140-9CB9-139AC183C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182" y="3995354"/>
              <a:ext cx="9549154" cy="2467799"/>
            </a:xfrm>
            <a:prstGeom prst="rect">
              <a:avLst/>
            </a:prstGeom>
          </p:spPr>
        </p:pic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D859B1A1-11F9-BB44-88F8-4025FA2F24B2}"/>
                </a:ext>
              </a:extLst>
            </p:cNvPr>
            <p:cNvSpPr/>
            <p:nvPr/>
          </p:nvSpPr>
          <p:spPr>
            <a:xfrm>
              <a:off x="2452641" y="3534670"/>
              <a:ext cx="327056" cy="4084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40383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  <p:bldP spid="5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771176" y="3075057"/>
            <a:ext cx="10649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Model Improvement: </a:t>
            </a:r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2) What about Transformers?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946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1733006" y="6259237"/>
            <a:ext cx="814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arXiv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preprint arXiv:2103.14803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</a:t>
            </a:r>
            <a:endParaRPr lang="es-ES_tradnl" sz="14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86885-797C-53E6-413F-3B714B21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8" y="1449480"/>
            <a:ext cx="10893346" cy="4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9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73123-544A-5F6B-3404-A4A03609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8" y="1718152"/>
            <a:ext cx="11752202" cy="345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8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554996" y="3075057"/>
            <a:ext cx="11082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Model Improvement: </a:t>
            </a:r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3) Do we need color images?</a:t>
            </a:r>
          </a:p>
        </p:txBody>
      </p:sp>
    </p:spTree>
    <p:extLst>
      <p:ext uri="{BB962C8B-B14F-4D97-AF65-F5344CB8AC3E}">
        <p14:creationId xmlns:p14="http://schemas.microsoft.com/office/powerpoint/2010/main" val="3479958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20" y="425654"/>
            <a:ext cx="2902058" cy="249779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Is color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relevant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Face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Recognition?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0F82D-EC5E-129C-E346-DFFD779DB4C3}"/>
              </a:ext>
            </a:extLst>
          </p:cNvPr>
          <p:cNvSpPr txBox="1"/>
          <p:nvPr/>
        </p:nvSpPr>
        <p:spPr>
          <a:xfrm>
            <a:off x="585060" y="5909126"/>
            <a:ext cx="11457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703020202090204" pitchFamily="34" charset="0"/>
              </a:rPr>
              <a:t>Bhatta, A., Mery, D., Wu, H., Annan, J., King, M. C., &amp; Bowyer, K. W. (2023). Our Deep CNN Face Matchers Have Developed Achromatopsia. </a:t>
            </a:r>
            <a:r>
              <a:rPr lang="en-US" sz="1400" b="0" i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703020202090204" pitchFamily="34" charset="0"/>
              </a:rPr>
              <a:t> preprint arXiv:2309.05180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4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13367-F528-786A-ADC5-E3378BF4B6E9}"/>
              </a:ext>
            </a:extLst>
          </p:cNvPr>
          <p:cNvSpPr txBox="1"/>
          <p:nvPr/>
        </p:nvSpPr>
        <p:spPr>
          <a:xfrm>
            <a:off x="296728" y="3631457"/>
            <a:ext cx="3328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Accuracy in Face Recognition using grayscale or color images are very similar.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340BF-8F59-2783-0A4A-1A81CA79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380" y="601392"/>
            <a:ext cx="7329337" cy="4599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02B1E5-0912-4C3F-E176-4F32B9305FE5}"/>
              </a:ext>
            </a:extLst>
          </p:cNvPr>
          <p:cNvSpPr/>
          <p:nvPr/>
        </p:nvSpPr>
        <p:spPr>
          <a:xfrm>
            <a:off x="4009084" y="2901255"/>
            <a:ext cx="7647496" cy="24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075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415600" y="694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using a </a:t>
            </a:r>
            <a:r>
              <a:rPr lang="en" dirty="0">
                <a:solidFill>
                  <a:schemeClr val="accent1"/>
                </a:solidFill>
                <a:latin typeface="Gill Sans MT" panose="020B0502020104020203" pitchFamily="34" charset="77"/>
              </a:rPr>
              <a:t>Global Threshold</a:t>
            </a:r>
            <a:endParaRPr dirty="0">
              <a:solidFill>
                <a:schemeClr val="accent1"/>
              </a:solidFill>
              <a:latin typeface="Gill Sans MT" panose="020B0502020104020203" pitchFamily="34" charset="77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l="8625" t="22121" b="5088"/>
          <a:stretch/>
        </p:blipFill>
        <p:spPr>
          <a:xfrm>
            <a:off x="1215284" y="1562158"/>
            <a:ext cx="9761433" cy="43739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1215267" y="1562159"/>
            <a:ext cx="4263200" cy="1262356"/>
          </a:xfrm>
          <a:prstGeom prst="rect">
            <a:avLst/>
          </a:prstGeom>
          <a:solidFill>
            <a:srgbClr val="93A2AA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en" sz="2400" b="1">
                <a:solidFill>
                  <a:srgbClr val="FFFFFF"/>
                </a:solidFill>
                <a:latin typeface="Gill Sans MT" panose="020B0502020104020203" pitchFamily="34" charset="77"/>
                <a:ea typeface="Average"/>
                <a:cs typeface="Average"/>
                <a:sym typeface="Average"/>
              </a:rPr>
              <a:t>Standard Facial Verification Approach</a:t>
            </a:r>
            <a:endParaRPr sz="1600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6790933" y="2247324"/>
            <a:ext cx="1284800" cy="1376400"/>
          </a:xfrm>
          <a:prstGeom prst="rect">
            <a:avLst/>
          </a:prstGeom>
          <a:solidFill>
            <a:srgbClr val="13D000">
              <a:alpha val="26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Gill Sans MT" panose="020B0502020104020203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6ABF4-E2B3-B39B-AEDC-B84B050956C3}"/>
              </a:ext>
            </a:extLst>
          </p:cNvPr>
          <p:cNvSpPr/>
          <p:nvPr/>
        </p:nvSpPr>
        <p:spPr>
          <a:xfrm>
            <a:off x="857927" y="1531236"/>
            <a:ext cx="4863604" cy="165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7CC1F-D666-5EDF-CFE3-CB9C5A63FA3C}"/>
              </a:ext>
            </a:extLst>
          </p:cNvPr>
          <p:cNvSpPr/>
          <p:nvPr/>
        </p:nvSpPr>
        <p:spPr>
          <a:xfrm>
            <a:off x="857927" y="3302118"/>
            <a:ext cx="5424113" cy="1995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049F2B-3D64-B263-C354-80C60AD21D90}"/>
              </a:ext>
            </a:extLst>
          </p:cNvPr>
          <p:cNvSpPr/>
          <p:nvPr/>
        </p:nvSpPr>
        <p:spPr>
          <a:xfrm>
            <a:off x="5721531" y="4135121"/>
            <a:ext cx="1069401" cy="64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14A00-B31A-615D-7255-784919075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039" y="3192435"/>
            <a:ext cx="4064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0F883D-A84D-7FF6-EE57-4323F428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539" y="2272370"/>
            <a:ext cx="241300" cy="431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F91109-577B-5F71-2343-8924F2FCE62E}"/>
              </a:ext>
            </a:extLst>
          </p:cNvPr>
          <p:cNvGrpSpPr/>
          <p:nvPr/>
        </p:nvGrpSpPr>
        <p:grpSpPr>
          <a:xfrm>
            <a:off x="3822210" y="3558426"/>
            <a:ext cx="2981778" cy="1734140"/>
            <a:chOff x="5844157" y="3271252"/>
            <a:chExt cx="2981778" cy="17341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BD6C54-F83D-77C9-AFE8-D7356818BBCF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870945-FDD8-A7D1-2D63-EEBA9CC72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0B249C-1026-6C25-278D-5C8BB3E00717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6925F0-872D-E016-1737-BEC07397FC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7617" y="4113997"/>
              <a:ext cx="2708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858F9F-6B5C-F410-4345-2798C0E22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5E426-027B-0CA2-760B-A829A386D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34" y="6166450"/>
            <a:ext cx="406400" cy="29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05C5EF-8592-564C-9AAC-17B18435F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539" y="5193682"/>
            <a:ext cx="241300" cy="43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E1339F-1535-E34D-8B2C-99A7F73A4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660" y="5669671"/>
            <a:ext cx="21209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7D9F2D-BD25-DC5A-B5D8-73F219A07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0769" y="2760085"/>
            <a:ext cx="2120900" cy="469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EE29E9-D098-32E9-AED2-6DDD1FBBB255}"/>
              </a:ext>
            </a:extLst>
          </p:cNvPr>
          <p:cNvCxnSpPr>
            <a:cxnSpLocks/>
          </p:cNvCxnSpPr>
          <p:nvPr/>
        </p:nvCxnSpPr>
        <p:spPr>
          <a:xfrm>
            <a:off x="2194438" y="3062514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AF3C753-BF92-E90F-262E-E2DD1C3898F3}"/>
              </a:ext>
            </a:extLst>
          </p:cNvPr>
          <p:cNvSpPr/>
          <p:nvPr/>
        </p:nvSpPr>
        <p:spPr>
          <a:xfrm>
            <a:off x="2602310" y="2909813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03B74C-1CD1-D7B8-6424-00A4B38DC8A9}"/>
              </a:ext>
            </a:extLst>
          </p:cNvPr>
          <p:cNvCxnSpPr>
            <a:cxnSpLocks/>
          </p:cNvCxnSpPr>
          <p:nvPr/>
        </p:nvCxnSpPr>
        <p:spPr>
          <a:xfrm>
            <a:off x="2194438" y="5968878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A1B41CB-1B0D-6C6F-09AA-D55FFA4A2B73}"/>
              </a:ext>
            </a:extLst>
          </p:cNvPr>
          <p:cNvSpPr/>
          <p:nvPr/>
        </p:nvSpPr>
        <p:spPr>
          <a:xfrm>
            <a:off x="2602310" y="5816177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31BFE66-1205-66F0-395F-A70C395A6B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3314" y="3983927"/>
            <a:ext cx="2276760" cy="397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150FD-207F-0F60-FCB0-6FF8FE3BAD7E}"/>
              </a:ext>
            </a:extLst>
          </p:cNvPr>
          <p:cNvPicPr>
            <a:picLocks/>
          </p:cNvPicPr>
          <p:nvPr/>
        </p:nvPicPr>
        <p:blipFill>
          <a:blip r:embed="rId10"/>
          <a:srcRect/>
          <a:stretch/>
        </p:blipFill>
        <p:spPr>
          <a:xfrm>
            <a:off x="1279062" y="2252215"/>
            <a:ext cx="810000" cy="786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43E48-BC8E-7C4D-16B6-C15485745700}"/>
              </a:ext>
            </a:extLst>
          </p:cNvPr>
          <p:cNvPicPr>
            <a:picLocks/>
          </p:cNvPicPr>
          <p:nvPr/>
        </p:nvPicPr>
        <p:blipFill>
          <a:blip r:embed="rId11"/>
          <a:srcRect/>
          <a:stretch/>
        </p:blipFill>
        <p:spPr>
          <a:xfrm>
            <a:off x="1332338" y="5197466"/>
            <a:ext cx="810000" cy="76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36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D427C-CF9B-6220-898A-E29D8384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376" y="813471"/>
            <a:ext cx="8320867" cy="573660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99733FC-1C71-E90E-7C13-44E211A6BFCF}"/>
              </a:ext>
            </a:extLst>
          </p:cNvPr>
          <p:cNvGrpSpPr/>
          <p:nvPr/>
        </p:nvGrpSpPr>
        <p:grpSpPr>
          <a:xfrm>
            <a:off x="555222" y="3176224"/>
            <a:ext cx="2756438" cy="3582340"/>
            <a:chOff x="223918" y="3176224"/>
            <a:chExt cx="2756438" cy="3582340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9652D3DC-BDE6-42C6-EE14-898B779D584C}"/>
                </a:ext>
              </a:extLst>
            </p:cNvPr>
            <p:cNvSpPr/>
            <p:nvPr/>
          </p:nvSpPr>
          <p:spPr>
            <a:xfrm>
              <a:off x="1377412" y="3176224"/>
              <a:ext cx="449450" cy="50555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716A8D-7AC5-535D-2DD6-2A5F5F5DC077}"/>
                </a:ext>
              </a:extLst>
            </p:cNvPr>
            <p:cNvSpPr txBox="1"/>
            <p:nvPr/>
          </p:nvSpPr>
          <p:spPr>
            <a:xfrm>
              <a:off x="223918" y="4080908"/>
              <a:ext cx="275643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It is possible to reduce the size of the architecture using only one channel as input (instead of three channels)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1C3020-FA3C-3DAB-48EF-5BE6FC2A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20" y="425654"/>
            <a:ext cx="2902058" cy="249779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Is color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relevant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Face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Recognition?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1535551" y="3075057"/>
            <a:ext cx="8136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Model Improvement: </a:t>
            </a:r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4) Better GANs?</a:t>
            </a:r>
          </a:p>
        </p:txBody>
      </p:sp>
    </p:spTree>
    <p:extLst>
      <p:ext uri="{BB962C8B-B14F-4D97-AF65-F5344CB8AC3E}">
        <p14:creationId xmlns:p14="http://schemas.microsoft.com/office/powerpoint/2010/main" val="2119278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B1ED021-B88E-4AB8-28AE-21E85F0B2F86}"/>
              </a:ext>
            </a:extLst>
          </p:cNvPr>
          <p:cNvSpPr txBox="1"/>
          <p:nvPr/>
        </p:nvSpPr>
        <p:spPr>
          <a:xfrm>
            <a:off x="790692" y="235602"/>
            <a:ext cx="9086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Problems with GANs </a:t>
            </a:r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EA8E41-49C8-8442-0A16-55A716627C3E}"/>
              </a:ext>
            </a:extLst>
          </p:cNvPr>
          <p:cNvGrpSpPr/>
          <p:nvPr/>
        </p:nvGrpSpPr>
        <p:grpSpPr>
          <a:xfrm>
            <a:off x="160198" y="1380877"/>
            <a:ext cx="2560320" cy="3320874"/>
            <a:chOff x="408166" y="1380877"/>
            <a:chExt cx="2560320" cy="332087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408166" y="1380877"/>
              <a:ext cx="2560320" cy="256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667DB9-A143-4F34-9E39-AE743D9DF5BB}"/>
                </a:ext>
              </a:extLst>
            </p:cNvPr>
            <p:cNvSpPr txBox="1"/>
            <p:nvPr/>
          </p:nvSpPr>
          <p:spPr>
            <a:xfrm>
              <a:off x="1136732" y="4055420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ORIGINAL</a:t>
              </a:r>
            </a:p>
            <a:p>
              <a:pPr algn="ctr"/>
              <a:r>
                <a:rPr lang="es-ES_tradnl" dirty="0"/>
                <a:t>112x112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3FD896-B770-2D42-BFEF-37CDA94A6082}"/>
              </a:ext>
            </a:extLst>
          </p:cNvPr>
          <p:cNvGrpSpPr/>
          <p:nvPr/>
        </p:nvGrpSpPr>
        <p:grpSpPr>
          <a:xfrm>
            <a:off x="3787259" y="1387977"/>
            <a:ext cx="2623206" cy="2560320"/>
            <a:chOff x="3787259" y="1387977"/>
            <a:chExt cx="2623206" cy="2560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C4B9D7-2A26-B406-7ECA-5A722473071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3850145" y="1387977"/>
              <a:ext cx="2560320" cy="256032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676AAF-02AF-6F62-08AF-6FF8CA802DA7}"/>
                </a:ext>
              </a:extLst>
            </p:cNvPr>
            <p:cNvSpPr txBox="1"/>
            <p:nvPr/>
          </p:nvSpPr>
          <p:spPr>
            <a:xfrm>
              <a:off x="3787259" y="3281803"/>
              <a:ext cx="752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LR</a:t>
              </a:r>
            </a:p>
            <a:p>
              <a:pPr algn="ctr"/>
              <a:r>
                <a:rPr lang="es-ES_tradnl" dirty="0"/>
                <a:t>56x56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269F5-4425-2F8A-B066-0AB217FD075B}"/>
              </a:ext>
            </a:extLst>
          </p:cNvPr>
          <p:cNvGrpSpPr/>
          <p:nvPr/>
        </p:nvGrpSpPr>
        <p:grpSpPr>
          <a:xfrm>
            <a:off x="3803874" y="4133256"/>
            <a:ext cx="2610009" cy="2586447"/>
            <a:chOff x="3803874" y="4133256"/>
            <a:chExt cx="2610009" cy="2586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E488AA-FD0C-4F3B-186E-247D975AE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853563" y="4133256"/>
              <a:ext cx="2560320" cy="25603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0965BE-B954-52E0-B401-6DC39EF0C9A9}"/>
                </a:ext>
              </a:extLst>
            </p:cNvPr>
            <p:cNvSpPr txBox="1"/>
            <p:nvPr/>
          </p:nvSpPr>
          <p:spPr>
            <a:xfrm>
              <a:off x="3803874" y="6073372"/>
              <a:ext cx="986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HR</a:t>
              </a:r>
            </a:p>
            <a:p>
              <a:pPr algn="ctr"/>
              <a:r>
                <a:rPr lang="es-ES_tradnl" dirty="0"/>
                <a:t>112x112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26866-77D2-6E57-A31C-315D09C064FD}"/>
              </a:ext>
            </a:extLst>
          </p:cNvPr>
          <p:cNvGrpSpPr/>
          <p:nvPr/>
        </p:nvGrpSpPr>
        <p:grpSpPr>
          <a:xfrm>
            <a:off x="6598472" y="1380877"/>
            <a:ext cx="2612165" cy="5338825"/>
            <a:chOff x="6598472" y="1380877"/>
            <a:chExt cx="2612165" cy="533882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F52C24-55A7-E039-9DB4-008CA001F2AB}"/>
                </a:ext>
              </a:extLst>
            </p:cNvPr>
            <p:cNvGrpSpPr/>
            <p:nvPr/>
          </p:nvGrpSpPr>
          <p:grpSpPr>
            <a:xfrm>
              <a:off x="6601553" y="1380877"/>
              <a:ext cx="2609084" cy="2560320"/>
              <a:chOff x="6601553" y="1380877"/>
              <a:chExt cx="2609084" cy="25603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36940A4-99B4-15D0-CA1C-E4C3800D301B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650317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C27B14-DF93-8444-EC27-E03D7FF065C6}"/>
                  </a:ext>
                </a:extLst>
              </p:cNvPr>
              <p:cNvSpPr txBox="1"/>
              <p:nvPr/>
            </p:nvSpPr>
            <p:spPr>
              <a:xfrm>
                <a:off x="6601553" y="3291884"/>
                <a:ext cx="7521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LR</a:t>
                </a:r>
              </a:p>
              <a:p>
                <a:pPr algn="ctr"/>
                <a:r>
                  <a:rPr lang="es-ES_tradnl" dirty="0"/>
                  <a:t>28x28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6425BF-57FC-02E8-4768-5B853A99E54B}"/>
                </a:ext>
              </a:extLst>
            </p:cNvPr>
            <p:cNvGrpSpPr/>
            <p:nvPr/>
          </p:nvGrpSpPr>
          <p:grpSpPr>
            <a:xfrm>
              <a:off x="6598472" y="4123507"/>
              <a:ext cx="2612165" cy="2596195"/>
              <a:chOff x="6598472" y="4123507"/>
              <a:chExt cx="2612165" cy="259619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6270D53-EFDE-A8C8-F3D0-7661989A8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650317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A3B6E8-CF20-E9A5-F204-DA78B8352B57}"/>
                  </a:ext>
                </a:extLst>
              </p:cNvPr>
              <p:cNvSpPr txBox="1"/>
              <p:nvPr/>
            </p:nvSpPr>
            <p:spPr>
              <a:xfrm>
                <a:off x="6598472" y="6073371"/>
                <a:ext cx="986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HR</a:t>
                </a:r>
              </a:p>
              <a:p>
                <a:pPr algn="ctr"/>
                <a:r>
                  <a:rPr lang="es-ES_tradnl" dirty="0"/>
                  <a:t>112x112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AB88E7-1A61-F3ED-D2BB-D09E4C67D0D7}"/>
              </a:ext>
            </a:extLst>
          </p:cNvPr>
          <p:cNvGrpSpPr/>
          <p:nvPr/>
        </p:nvGrpSpPr>
        <p:grpSpPr>
          <a:xfrm>
            <a:off x="9331628" y="1380877"/>
            <a:ext cx="2632510" cy="5338825"/>
            <a:chOff x="9331628" y="1380877"/>
            <a:chExt cx="2632510" cy="53388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E67B6F-9522-CCD9-871D-0CF5E81A2B92}"/>
                </a:ext>
              </a:extLst>
            </p:cNvPr>
            <p:cNvGrpSpPr/>
            <p:nvPr/>
          </p:nvGrpSpPr>
          <p:grpSpPr>
            <a:xfrm>
              <a:off x="9351558" y="1380877"/>
              <a:ext cx="2612580" cy="2560320"/>
              <a:chOff x="9351558" y="1380877"/>
              <a:chExt cx="2612580" cy="256032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F1C4468-14D9-E219-DB96-3893B9BD6E8C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9403818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AD0C8A-3C2A-0BBB-60DE-BF34234D788E}"/>
                  </a:ext>
                </a:extLst>
              </p:cNvPr>
              <p:cNvSpPr txBox="1"/>
              <p:nvPr/>
            </p:nvSpPr>
            <p:spPr>
              <a:xfrm>
                <a:off x="9351558" y="3281802"/>
                <a:ext cx="7521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LR</a:t>
                </a:r>
              </a:p>
              <a:p>
                <a:pPr algn="ctr"/>
                <a:r>
                  <a:rPr lang="es-ES_tradnl" dirty="0"/>
                  <a:t>14x14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6F9E2F-822D-E85A-BB9E-DBF0277D59C5}"/>
                </a:ext>
              </a:extLst>
            </p:cNvPr>
            <p:cNvGrpSpPr/>
            <p:nvPr/>
          </p:nvGrpSpPr>
          <p:grpSpPr>
            <a:xfrm>
              <a:off x="9331628" y="4123507"/>
              <a:ext cx="2632510" cy="2596195"/>
              <a:chOff x="9331628" y="4123507"/>
              <a:chExt cx="2632510" cy="259619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56FBC5-FBCF-DBFB-5E19-E3937AF94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9403818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7DA642-7BC9-DAC1-4363-D0959ED26C4C}"/>
                  </a:ext>
                </a:extLst>
              </p:cNvPr>
              <p:cNvSpPr txBox="1"/>
              <p:nvPr/>
            </p:nvSpPr>
            <p:spPr>
              <a:xfrm>
                <a:off x="9331628" y="6073371"/>
                <a:ext cx="986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HR</a:t>
                </a:r>
              </a:p>
              <a:p>
                <a:pPr algn="ctr"/>
                <a:r>
                  <a:rPr lang="es-ES_tradnl" dirty="0"/>
                  <a:t>112x112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83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2718719" y="2346464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8FB81-4C5A-8748-9B21-504356C1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17" y="2079991"/>
            <a:ext cx="2821218" cy="2392052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0107816-BEA4-114A-8775-8C652D8FBB48}"/>
              </a:ext>
            </a:extLst>
          </p:cNvPr>
          <p:cNvCxnSpPr>
            <a:cxnSpLocks/>
            <a:stCxn id="22" idx="3"/>
            <a:endCxn id="19" idx="0"/>
          </p:cNvCxnSpPr>
          <p:nvPr/>
        </p:nvCxnSpPr>
        <p:spPr>
          <a:xfrm>
            <a:off x="1264699" y="2752228"/>
            <a:ext cx="4193512" cy="24564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A7E2B94-5A46-574E-BCB7-8D78D7695585}"/>
              </a:ext>
            </a:extLst>
          </p:cNvPr>
          <p:cNvCxnSpPr>
            <a:cxnSpLocks/>
            <a:stCxn id="14" idx="6"/>
            <a:endCxn id="20" idx="4"/>
          </p:cNvCxnSpPr>
          <p:nvPr/>
        </p:nvCxnSpPr>
        <p:spPr>
          <a:xfrm flipV="1">
            <a:off x="3940958" y="3456244"/>
            <a:ext cx="1512570" cy="18528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9521E6-4D4A-0D46-82B7-CC073A03EDBD}"/>
              </a:ext>
            </a:extLst>
          </p:cNvPr>
          <p:cNvCxnSpPr/>
          <p:nvPr/>
        </p:nvCxnSpPr>
        <p:spPr>
          <a:xfrm>
            <a:off x="5490598" y="2982174"/>
            <a:ext cx="288000" cy="288000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A363DB-4DB9-6F4F-B7F3-54EE0C6F43CC}"/>
              </a:ext>
            </a:extLst>
          </p:cNvPr>
          <p:cNvCxnSpPr/>
          <p:nvPr/>
        </p:nvCxnSpPr>
        <p:spPr>
          <a:xfrm>
            <a:off x="5826629" y="3270174"/>
            <a:ext cx="972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EEC81B-738B-D742-A390-A3D279DCC7F5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9739345" y="3407704"/>
            <a:ext cx="7401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8E4A74E-A130-BC49-9312-3A7235DAD440}"/>
              </a:ext>
            </a:extLst>
          </p:cNvPr>
          <p:cNvSpPr/>
          <p:nvPr/>
        </p:nvSpPr>
        <p:spPr>
          <a:xfrm>
            <a:off x="8603568" y="2277428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Discriminator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2C8713-BA67-1E4B-9435-85989227D939}"/>
              </a:ext>
            </a:extLst>
          </p:cNvPr>
          <p:cNvSpPr/>
          <p:nvPr/>
        </p:nvSpPr>
        <p:spPr>
          <a:xfrm>
            <a:off x="9611892" y="3603303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real/fake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5EB92D-E755-DB4F-8442-5859DDA933CE}"/>
              </a:ext>
            </a:extLst>
          </p:cNvPr>
          <p:cNvSpPr/>
          <p:nvPr/>
        </p:nvSpPr>
        <p:spPr>
          <a:xfrm>
            <a:off x="10479521" y="3127786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0D3EBFD-8F4A-BD40-AA5F-8CC39AF1D6EC}"/>
              </a:ext>
            </a:extLst>
          </p:cNvPr>
          <p:cNvSpPr/>
          <p:nvPr/>
        </p:nvSpPr>
        <p:spPr>
          <a:xfrm>
            <a:off x="5567510" y="306216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25FA5AA-7544-FE49-9892-FB6FF308048A}"/>
              </a:ext>
            </a:extLst>
          </p:cNvPr>
          <p:cNvCxnSpPr>
            <a:stCxn id="38" idx="0"/>
            <a:endCxn id="34" idx="0"/>
          </p:cNvCxnSpPr>
          <p:nvPr/>
        </p:nvCxnSpPr>
        <p:spPr>
          <a:xfrm rot="16200000" flipH="1">
            <a:off x="8160362" y="541314"/>
            <a:ext cx="65619" cy="5107325"/>
          </a:xfrm>
          <a:prstGeom prst="bentConnector3">
            <a:avLst>
              <a:gd name="adj1" fmla="val -195221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3DFB13E9-040D-464A-B7B6-2B68D12C335B}"/>
              </a:ext>
            </a:extLst>
          </p:cNvPr>
          <p:cNvCxnSpPr>
            <a:cxnSpLocks/>
            <a:stCxn id="34" idx="4"/>
            <a:endCxn id="7" idx="2"/>
          </p:cNvCxnSpPr>
          <p:nvPr/>
        </p:nvCxnSpPr>
        <p:spPr>
          <a:xfrm rot="5400000">
            <a:off x="9138821" y="2864028"/>
            <a:ext cx="784421" cy="2431609"/>
          </a:xfrm>
          <a:prstGeom prst="bentConnector3">
            <a:avLst>
              <a:gd name="adj1" fmla="val 12914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9FEAB51-0B89-CE46-9C83-395193F0BF5A}"/>
              </a:ext>
            </a:extLst>
          </p:cNvPr>
          <p:cNvSpPr/>
          <p:nvPr/>
        </p:nvSpPr>
        <p:spPr>
          <a:xfrm>
            <a:off x="5614226" y="1414778"/>
            <a:ext cx="2514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Ground truth: real/fake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3374C7C-24B8-C94C-BC46-CDAEC9704650}"/>
              </a:ext>
            </a:extLst>
          </p:cNvPr>
          <p:cNvSpPr/>
          <p:nvPr/>
        </p:nvSpPr>
        <p:spPr>
          <a:xfrm>
            <a:off x="9180605" y="4298655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EC9A5C95-8942-DA44-82E0-567EEFBF53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8179" y="3830876"/>
            <a:ext cx="7758661" cy="2471020"/>
          </a:xfrm>
          <a:prstGeom prst="bentConnector4">
            <a:avLst>
              <a:gd name="adj1" fmla="val -1"/>
              <a:gd name="adj2" fmla="val 10607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0F522D7-6FC7-9F4B-8D11-DC0BAEECBB87}"/>
              </a:ext>
            </a:extLst>
          </p:cNvPr>
          <p:cNvSpPr/>
          <p:nvPr/>
        </p:nvSpPr>
        <p:spPr>
          <a:xfrm>
            <a:off x="6463755" y="6407074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146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8C460AB-1611-994D-A343-A7528BC158F8}"/>
              </a:ext>
            </a:extLst>
          </p:cNvPr>
          <p:cNvGrpSpPr/>
          <p:nvPr/>
        </p:nvGrpSpPr>
        <p:grpSpPr>
          <a:xfrm>
            <a:off x="1569226" y="4086203"/>
            <a:ext cx="4126538" cy="2224837"/>
            <a:chOff x="1568416" y="4086203"/>
            <a:chExt cx="4126538" cy="22248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D8F63-87CF-4241-AA0C-47D8ED68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FFEAB1-709F-5AC2-5E49-8DBB9561B1B4}"/>
              </a:ext>
            </a:extLst>
          </p:cNvPr>
          <p:cNvGrpSpPr/>
          <p:nvPr/>
        </p:nvGrpSpPr>
        <p:grpSpPr>
          <a:xfrm>
            <a:off x="-31161" y="4513169"/>
            <a:ext cx="2678275" cy="1206198"/>
            <a:chOff x="-31161" y="4513169"/>
            <a:chExt cx="2678275" cy="12061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/>
          </p:blipFill>
          <p:spPr>
            <a:xfrm>
              <a:off x="-31161" y="4513169"/>
              <a:ext cx="1232818" cy="111224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1173915" y="53500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LR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D6A89-EEFF-D848-BE60-2F5182065E0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7EA392-7A6A-FDEB-5056-21705435804A}"/>
              </a:ext>
            </a:extLst>
          </p:cNvPr>
          <p:cNvGrpSpPr/>
          <p:nvPr/>
        </p:nvGrpSpPr>
        <p:grpSpPr>
          <a:xfrm>
            <a:off x="5978698" y="4998271"/>
            <a:ext cx="2752071" cy="1382341"/>
            <a:chOff x="5978698" y="4998271"/>
            <a:chExt cx="2752071" cy="13823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D3D3F82-5800-92F8-76E0-3898DAD1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78698" y="4998271"/>
              <a:ext cx="1277895" cy="127789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A12EAB-4E0A-45A0-4CCF-221B5380A560}"/>
                </a:ext>
              </a:extLst>
            </p:cNvPr>
            <p:cNvSpPr/>
            <p:nvPr/>
          </p:nvSpPr>
          <p:spPr>
            <a:xfrm>
              <a:off x="7257570" y="601128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SR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A1C863-C8E3-FEA4-CE5E-0DBEFD2D3C3D}"/>
              </a:ext>
            </a:extLst>
          </p:cNvPr>
          <p:cNvGrpSpPr/>
          <p:nvPr/>
        </p:nvGrpSpPr>
        <p:grpSpPr>
          <a:xfrm>
            <a:off x="-13196" y="2107576"/>
            <a:ext cx="2712144" cy="1377096"/>
            <a:chOff x="1227772" y="2107576"/>
            <a:chExt cx="2712144" cy="137709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227772" y="2107576"/>
              <a:ext cx="1277895" cy="128930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E4E7DD-D910-2186-9D74-8BDB55D4116B}"/>
                </a:ext>
              </a:extLst>
            </p:cNvPr>
            <p:cNvSpPr/>
            <p:nvPr/>
          </p:nvSpPr>
          <p:spPr>
            <a:xfrm>
              <a:off x="2466717" y="311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HR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B892DB-3BC3-E434-7B69-34461A144E95}"/>
              </a:ext>
            </a:extLst>
          </p:cNvPr>
          <p:cNvCxnSpPr/>
          <p:nvPr/>
        </p:nvCxnSpPr>
        <p:spPr>
          <a:xfrm>
            <a:off x="500743" y="3603303"/>
            <a:ext cx="0" cy="69535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408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2718719" y="2346464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8FB81-4C5A-8748-9B21-504356C1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17" y="2079991"/>
            <a:ext cx="2821218" cy="2392052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0107816-BEA4-114A-8775-8C652D8FBB48}"/>
              </a:ext>
            </a:extLst>
          </p:cNvPr>
          <p:cNvCxnSpPr>
            <a:cxnSpLocks/>
            <a:stCxn id="22" idx="3"/>
            <a:endCxn id="19" idx="0"/>
          </p:cNvCxnSpPr>
          <p:nvPr/>
        </p:nvCxnSpPr>
        <p:spPr>
          <a:xfrm>
            <a:off x="1264699" y="2752228"/>
            <a:ext cx="4193512" cy="24564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A7E2B94-5A46-574E-BCB7-8D78D7695585}"/>
              </a:ext>
            </a:extLst>
          </p:cNvPr>
          <p:cNvCxnSpPr>
            <a:cxnSpLocks/>
            <a:stCxn id="14" idx="6"/>
            <a:endCxn id="20" idx="4"/>
          </p:cNvCxnSpPr>
          <p:nvPr/>
        </p:nvCxnSpPr>
        <p:spPr>
          <a:xfrm flipV="1">
            <a:off x="3940958" y="3456244"/>
            <a:ext cx="1512570" cy="18528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9521E6-4D4A-0D46-82B7-CC073A03EDBD}"/>
              </a:ext>
            </a:extLst>
          </p:cNvPr>
          <p:cNvCxnSpPr/>
          <p:nvPr/>
        </p:nvCxnSpPr>
        <p:spPr>
          <a:xfrm>
            <a:off x="5490598" y="2982174"/>
            <a:ext cx="288000" cy="288000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A363DB-4DB9-6F4F-B7F3-54EE0C6F43CC}"/>
              </a:ext>
            </a:extLst>
          </p:cNvPr>
          <p:cNvCxnSpPr/>
          <p:nvPr/>
        </p:nvCxnSpPr>
        <p:spPr>
          <a:xfrm>
            <a:off x="5826629" y="3270174"/>
            <a:ext cx="972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EEC81B-738B-D742-A390-A3D279DCC7F5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9739345" y="3407704"/>
            <a:ext cx="7401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8E4A74E-A130-BC49-9312-3A7235DAD440}"/>
              </a:ext>
            </a:extLst>
          </p:cNvPr>
          <p:cNvSpPr/>
          <p:nvPr/>
        </p:nvSpPr>
        <p:spPr>
          <a:xfrm>
            <a:off x="8603568" y="2277428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Discriminator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2C8713-BA67-1E4B-9435-85989227D939}"/>
              </a:ext>
            </a:extLst>
          </p:cNvPr>
          <p:cNvSpPr/>
          <p:nvPr/>
        </p:nvSpPr>
        <p:spPr>
          <a:xfrm>
            <a:off x="9611892" y="3603303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real/fake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5EB92D-E755-DB4F-8442-5859DDA933CE}"/>
              </a:ext>
            </a:extLst>
          </p:cNvPr>
          <p:cNvSpPr/>
          <p:nvPr/>
        </p:nvSpPr>
        <p:spPr>
          <a:xfrm>
            <a:off x="10479521" y="3127786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0D3EBFD-8F4A-BD40-AA5F-8CC39AF1D6EC}"/>
              </a:ext>
            </a:extLst>
          </p:cNvPr>
          <p:cNvSpPr/>
          <p:nvPr/>
        </p:nvSpPr>
        <p:spPr>
          <a:xfrm>
            <a:off x="5567510" y="306216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25FA5AA-7544-FE49-9892-FB6FF308048A}"/>
              </a:ext>
            </a:extLst>
          </p:cNvPr>
          <p:cNvCxnSpPr>
            <a:stCxn id="38" idx="0"/>
            <a:endCxn id="34" idx="0"/>
          </p:cNvCxnSpPr>
          <p:nvPr/>
        </p:nvCxnSpPr>
        <p:spPr>
          <a:xfrm rot="16200000" flipH="1">
            <a:off x="8160362" y="541314"/>
            <a:ext cx="65619" cy="5107325"/>
          </a:xfrm>
          <a:prstGeom prst="bentConnector3">
            <a:avLst>
              <a:gd name="adj1" fmla="val -195221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3DFB13E9-040D-464A-B7B6-2B68D12C335B}"/>
              </a:ext>
            </a:extLst>
          </p:cNvPr>
          <p:cNvCxnSpPr>
            <a:cxnSpLocks/>
            <a:stCxn id="34" idx="4"/>
            <a:endCxn id="7" idx="2"/>
          </p:cNvCxnSpPr>
          <p:nvPr/>
        </p:nvCxnSpPr>
        <p:spPr>
          <a:xfrm rot="5400000">
            <a:off x="9138821" y="2864028"/>
            <a:ext cx="784421" cy="2431609"/>
          </a:xfrm>
          <a:prstGeom prst="bentConnector3">
            <a:avLst>
              <a:gd name="adj1" fmla="val 12914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9FEAB51-0B89-CE46-9C83-395193F0BF5A}"/>
              </a:ext>
            </a:extLst>
          </p:cNvPr>
          <p:cNvSpPr/>
          <p:nvPr/>
        </p:nvSpPr>
        <p:spPr>
          <a:xfrm>
            <a:off x="5614226" y="1414778"/>
            <a:ext cx="2514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Ground truth: real/fake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3374C7C-24B8-C94C-BC46-CDAEC9704650}"/>
              </a:ext>
            </a:extLst>
          </p:cNvPr>
          <p:cNvSpPr/>
          <p:nvPr/>
        </p:nvSpPr>
        <p:spPr>
          <a:xfrm>
            <a:off x="9180605" y="4298655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EC9A5C95-8942-DA44-82E0-567EEFBF53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8179" y="3830876"/>
            <a:ext cx="7758661" cy="2471020"/>
          </a:xfrm>
          <a:prstGeom prst="bentConnector4">
            <a:avLst>
              <a:gd name="adj1" fmla="val -1"/>
              <a:gd name="adj2" fmla="val 10607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0F522D7-6FC7-9F4B-8D11-DC0BAEECBB87}"/>
              </a:ext>
            </a:extLst>
          </p:cNvPr>
          <p:cNvSpPr/>
          <p:nvPr/>
        </p:nvSpPr>
        <p:spPr>
          <a:xfrm>
            <a:off x="6463755" y="6407074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146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8C460AB-1611-994D-A343-A7528BC158F8}"/>
              </a:ext>
            </a:extLst>
          </p:cNvPr>
          <p:cNvGrpSpPr/>
          <p:nvPr/>
        </p:nvGrpSpPr>
        <p:grpSpPr>
          <a:xfrm>
            <a:off x="1569226" y="4086203"/>
            <a:ext cx="4126538" cy="2224837"/>
            <a:chOff x="1568416" y="4086203"/>
            <a:chExt cx="4126538" cy="22248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D8F63-87CF-4241-AA0C-47D8ED68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FFEAB1-709F-5AC2-5E49-8DBB9561B1B4}"/>
              </a:ext>
            </a:extLst>
          </p:cNvPr>
          <p:cNvGrpSpPr/>
          <p:nvPr/>
        </p:nvGrpSpPr>
        <p:grpSpPr>
          <a:xfrm>
            <a:off x="-31161" y="4513169"/>
            <a:ext cx="2678275" cy="1206198"/>
            <a:chOff x="-31161" y="4513169"/>
            <a:chExt cx="2678275" cy="12061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/>
          </p:blipFill>
          <p:spPr>
            <a:xfrm>
              <a:off x="-31161" y="4513169"/>
              <a:ext cx="1232818" cy="111224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1173915" y="53500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LR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D6A89-EEFF-D848-BE60-2F5182065E0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7EA392-7A6A-FDEB-5056-21705435804A}"/>
              </a:ext>
            </a:extLst>
          </p:cNvPr>
          <p:cNvGrpSpPr/>
          <p:nvPr/>
        </p:nvGrpSpPr>
        <p:grpSpPr>
          <a:xfrm>
            <a:off x="5978698" y="4998271"/>
            <a:ext cx="2752071" cy="1382341"/>
            <a:chOff x="5978698" y="4998271"/>
            <a:chExt cx="2752071" cy="13823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D3D3F82-5800-92F8-76E0-3898DAD1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78698" y="4998271"/>
              <a:ext cx="1277895" cy="127789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A12EAB-4E0A-45A0-4CCF-221B5380A560}"/>
                </a:ext>
              </a:extLst>
            </p:cNvPr>
            <p:cNvSpPr/>
            <p:nvPr/>
          </p:nvSpPr>
          <p:spPr>
            <a:xfrm>
              <a:off x="7257570" y="601128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SR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A1C863-C8E3-FEA4-CE5E-0DBEFD2D3C3D}"/>
              </a:ext>
            </a:extLst>
          </p:cNvPr>
          <p:cNvGrpSpPr/>
          <p:nvPr/>
        </p:nvGrpSpPr>
        <p:grpSpPr>
          <a:xfrm>
            <a:off x="-13196" y="2107576"/>
            <a:ext cx="2712144" cy="1377096"/>
            <a:chOff x="1227772" y="2107576"/>
            <a:chExt cx="2712144" cy="137709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227772" y="2107576"/>
              <a:ext cx="1277895" cy="128930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E4E7DD-D910-2186-9D74-8BDB55D4116B}"/>
                </a:ext>
              </a:extLst>
            </p:cNvPr>
            <p:cNvSpPr/>
            <p:nvPr/>
          </p:nvSpPr>
          <p:spPr>
            <a:xfrm>
              <a:off x="2466717" y="311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HR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B892DB-3BC3-E434-7B69-34461A144E95}"/>
              </a:ext>
            </a:extLst>
          </p:cNvPr>
          <p:cNvCxnSpPr/>
          <p:nvPr/>
        </p:nvCxnSpPr>
        <p:spPr>
          <a:xfrm>
            <a:off x="500743" y="3603303"/>
            <a:ext cx="0" cy="69535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F13B001-93FD-9429-7161-003EA7234726}"/>
              </a:ext>
            </a:extLst>
          </p:cNvPr>
          <p:cNvSpPr/>
          <p:nvPr/>
        </p:nvSpPr>
        <p:spPr>
          <a:xfrm>
            <a:off x="11133994" y="889687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33B3EE5-0733-A18A-1710-FBD7B2FEDA67}"/>
              </a:ext>
            </a:extLst>
          </p:cNvPr>
          <p:cNvCxnSpPr>
            <a:cxnSpLocks/>
            <a:stCxn id="22" idx="0"/>
            <a:endCxn id="8" idx="2"/>
          </p:cNvCxnSpPr>
          <p:nvPr/>
        </p:nvCxnSpPr>
        <p:spPr>
          <a:xfrm rot="5400000" flipH="1" flipV="1">
            <a:off x="5410888" y="-3615530"/>
            <a:ext cx="937971" cy="10508242"/>
          </a:xfrm>
          <a:prstGeom prst="bentConnector2">
            <a:avLst/>
          </a:prstGeom>
          <a:ln w="28575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B9ECAB6-AAC8-80E1-B89E-1F5414DE4FA8}"/>
              </a:ext>
            </a:extLst>
          </p:cNvPr>
          <p:cNvCxnSpPr>
            <a:cxnSpLocks/>
            <a:stCxn id="2" idx="3"/>
            <a:endCxn id="8" idx="4"/>
          </p:cNvCxnSpPr>
          <p:nvPr/>
        </p:nvCxnSpPr>
        <p:spPr>
          <a:xfrm flipV="1">
            <a:off x="7256593" y="1449523"/>
            <a:ext cx="4144715" cy="4187696"/>
          </a:xfrm>
          <a:prstGeom prst="bentConnector2">
            <a:avLst/>
          </a:prstGeom>
          <a:ln w="28575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D64BC8C-C53A-3F3E-3CD3-292AA85734E5}"/>
              </a:ext>
            </a:extLst>
          </p:cNvPr>
          <p:cNvSpPr/>
          <p:nvPr/>
        </p:nvSpPr>
        <p:spPr>
          <a:xfrm>
            <a:off x="487680" y="1519290"/>
            <a:ext cx="289949" cy="2807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8680F9C-D873-A762-8B9E-7DFBD32F20E9}"/>
              </a:ext>
            </a:extLst>
          </p:cNvPr>
          <p:cNvSpPr/>
          <p:nvPr/>
        </p:nvSpPr>
        <p:spPr>
          <a:xfrm>
            <a:off x="7485308" y="5498085"/>
            <a:ext cx="289949" cy="2807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16C4C4-834A-5528-2FDA-4F9D2BB4E7D2}"/>
              </a:ext>
            </a:extLst>
          </p:cNvPr>
          <p:cNvSpPr/>
          <p:nvPr/>
        </p:nvSpPr>
        <p:spPr>
          <a:xfrm>
            <a:off x="970911" y="1191465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Embedding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72428A-418C-A4DB-1C1A-54CB857E6C6A}"/>
              </a:ext>
            </a:extLst>
          </p:cNvPr>
          <p:cNvSpPr/>
          <p:nvPr/>
        </p:nvSpPr>
        <p:spPr>
          <a:xfrm>
            <a:off x="7898217" y="5654394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2608692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2718719" y="2346464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8FB81-4C5A-8748-9B21-504356C1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17" y="2079991"/>
            <a:ext cx="2821218" cy="2392052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0107816-BEA4-114A-8775-8C652D8FBB48}"/>
              </a:ext>
            </a:extLst>
          </p:cNvPr>
          <p:cNvCxnSpPr>
            <a:cxnSpLocks/>
            <a:stCxn id="22" idx="3"/>
            <a:endCxn id="19" idx="0"/>
          </p:cNvCxnSpPr>
          <p:nvPr/>
        </p:nvCxnSpPr>
        <p:spPr>
          <a:xfrm>
            <a:off x="1264699" y="2752228"/>
            <a:ext cx="4193512" cy="24564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A7E2B94-5A46-574E-BCB7-8D78D7695585}"/>
              </a:ext>
            </a:extLst>
          </p:cNvPr>
          <p:cNvCxnSpPr>
            <a:cxnSpLocks/>
            <a:stCxn id="14" idx="6"/>
            <a:endCxn id="20" idx="4"/>
          </p:cNvCxnSpPr>
          <p:nvPr/>
        </p:nvCxnSpPr>
        <p:spPr>
          <a:xfrm flipV="1">
            <a:off x="3940958" y="3456244"/>
            <a:ext cx="1512570" cy="18528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9521E6-4D4A-0D46-82B7-CC073A03EDBD}"/>
              </a:ext>
            </a:extLst>
          </p:cNvPr>
          <p:cNvCxnSpPr/>
          <p:nvPr/>
        </p:nvCxnSpPr>
        <p:spPr>
          <a:xfrm>
            <a:off x="5490598" y="2982174"/>
            <a:ext cx="288000" cy="288000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A363DB-4DB9-6F4F-B7F3-54EE0C6F43CC}"/>
              </a:ext>
            </a:extLst>
          </p:cNvPr>
          <p:cNvCxnSpPr/>
          <p:nvPr/>
        </p:nvCxnSpPr>
        <p:spPr>
          <a:xfrm>
            <a:off x="5826629" y="3270174"/>
            <a:ext cx="972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EEC81B-738B-D742-A390-A3D279DCC7F5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9739345" y="3407704"/>
            <a:ext cx="7401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8E4A74E-A130-BC49-9312-3A7235DAD440}"/>
              </a:ext>
            </a:extLst>
          </p:cNvPr>
          <p:cNvSpPr/>
          <p:nvPr/>
        </p:nvSpPr>
        <p:spPr>
          <a:xfrm>
            <a:off x="8603568" y="2277428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Discriminator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2C8713-BA67-1E4B-9435-85989227D939}"/>
              </a:ext>
            </a:extLst>
          </p:cNvPr>
          <p:cNvSpPr/>
          <p:nvPr/>
        </p:nvSpPr>
        <p:spPr>
          <a:xfrm>
            <a:off x="9611892" y="3603303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real/fake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5EB92D-E755-DB4F-8442-5859DDA933CE}"/>
              </a:ext>
            </a:extLst>
          </p:cNvPr>
          <p:cNvSpPr/>
          <p:nvPr/>
        </p:nvSpPr>
        <p:spPr>
          <a:xfrm>
            <a:off x="10479521" y="3127786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0D3EBFD-8F4A-BD40-AA5F-8CC39AF1D6EC}"/>
              </a:ext>
            </a:extLst>
          </p:cNvPr>
          <p:cNvSpPr/>
          <p:nvPr/>
        </p:nvSpPr>
        <p:spPr>
          <a:xfrm>
            <a:off x="5567510" y="306216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25FA5AA-7544-FE49-9892-FB6FF308048A}"/>
              </a:ext>
            </a:extLst>
          </p:cNvPr>
          <p:cNvCxnSpPr>
            <a:stCxn id="38" idx="0"/>
            <a:endCxn id="34" idx="0"/>
          </p:cNvCxnSpPr>
          <p:nvPr/>
        </p:nvCxnSpPr>
        <p:spPr>
          <a:xfrm rot="16200000" flipH="1">
            <a:off x="8160362" y="541314"/>
            <a:ext cx="65619" cy="5107325"/>
          </a:xfrm>
          <a:prstGeom prst="bentConnector3">
            <a:avLst>
              <a:gd name="adj1" fmla="val -195221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3DFB13E9-040D-464A-B7B6-2B68D12C335B}"/>
              </a:ext>
            </a:extLst>
          </p:cNvPr>
          <p:cNvCxnSpPr>
            <a:cxnSpLocks/>
            <a:stCxn id="34" idx="4"/>
            <a:endCxn id="7" idx="2"/>
          </p:cNvCxnSpPr>
          <p:nvPr/>
        </p:nvCxnSpPr>
        <p:spPr>
          <a:xfrm rot="5400000">
            <a:off x="9138821" y="2864028"/>
            <a:ext cx="784421" cy="2431609"/>
          </a:xfrm>
          <a:prstGeom prst="bentConnector3">
            <a:avLst>
              <a:gd name="adj1" fmla="val 12914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9FEAB51-0B89-CE46-9C83-395193F0BF5A}"/>
              </a:ext>
            </a:extLst>
          </p:cNvPr>
          <p:cNvSpPr/>
          <p:nvPr/>
        </p:nvSpPr>
        <p:spPr>
          <a:xfrm>
            <a:off x="5614226" y="1414778"/>
            <a:ext cx="2514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Ground truth: real/fake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3374C7C-24B8-C94C-BC46-CDAEC9704650}"/>
              </a:ext>
            </a:extLst>
          </p:cNvPr>
          <p:cNvSpPr/>
          <p:nvPr/>
        </p:nvSpPr>
        <p:spPr>
          <a:xfrm>
            <a:off x="9180605" y="4298655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EC9A5C95-8942-DA44-82E0-567EEFBF53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8179" y="3830876"/>
            <a:ext cx="7758661" cy="2471020"/>
          </a:xfrm>
          <a:prstGeom prst="bentConnector4">
            <a:avLst>
              <a:gd name="adj1" fmla="val -1"/>
              <a:gd name="adj2" fmla="val 10607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0F522D7-6FC7-9F4B-8D11-DC0BAEECBB87}"/>
              </a:ext>
            </a:extLst>
          </p:cNvPr>
          <p:cNvSpPr/>
          <p:nvPr/>
        </p:nvSpPr>
        <p:spPr>
          <a:xfrm>
            <a:off x="6463755" y="6407074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146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8C460AB-1611-994D-A343-A7528BC158F8}"/>
              </a:ext>
            </a:extLst>
          </p:cNvPr>
          <p:cNvGrpSpPr/>
          <p:nvPr/>
        </p:nvGrpSpPr>
        <p:grpSpPr>
          <a:xfrm>
            <a:off x="1569226" y="4086203"/>
            <a:ext cx="4126538" cy="2224837"/>
            <a:chOff x="1568416" y="4086203"/>
            <a:chExt cx="4126538" cy="22248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D8F63-87CF-4241-AA0C-47D8ED68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FFEAB1-709F-5AC2-5E49-8DBB9561B1B4}"/>
              </a:ext>
            </a:extLst>
          </p:cNvPr>
          <p:cNvGrpSpPr/>
          <p:nvPr/>
        </p:nvGrpSpPr>
        <p:grpSpPr>
          <a:xfrm>
            <a:off x="-31161" y="4513169"/>
            <a:ext cx="2678275" cy="1206198"/>
            <a:chOff x="-31161" y="4513169"/>
            <a:chExt cx="2678275" cy="12061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/>
          </p:blipFill>
          <p:spPr>
            <a:xfrm>
              <a:off x="-31161" y="4513169"/>
              <a:ext cx="1232818" cy="111224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1173915" y="53500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LR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D6A89-EEFF-D848-BE60-2F5182065E0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7EA392-7A6A-FDEB-5056-21705435804A}"/>
              </a:ext>
            </a:extLst>
          </p:cNvPr>
          <p:cNvGrpSpPr/>
          <p:nvPr/>
        </p:nvGrpSpPr>
        <p:grpSpPr>
          <a:xfrm>
            <a:off x="5978698" y="4998271"/>
            <a:ext cx="2752071" cy="1382341"/>
            <a:chOff x="5978698" y="4998271"/>
            <a:chExt cx="2752071" cy="13823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D3D3F82-5800-92F8-76E0-3898DAD1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78698" y="4998271"/>
              <a:ext cx="1277895" cy="127789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A12EAB-4E0A-45A0-4CCF-221B5380A560}"/>
                </a:ext>
              </a:extLst>
            </p:cNvPr>
            <p:cNvSpPr/>
            <p:nvPr/>
          </p:nvSpPr>
          <p:spPr>
            <a:xfrm>
              <a:off x="7257570" y="601128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SR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A1C863-C8E3-FEA4-CE5E-0DBEFD2D3C3D}"/>
              </a:ext>
            </a:extLst>
          </p:cNvPr>
          <p:cNvGrpSpPr/>
          <p:nvPr/>
        </p:nvGrpSpPr>
        <p:grpSpPr>
          <a:xfrm>
            <a:off x="-13196" y="2107576"/>
            <a:ext cx="2712144" cy="1377096"/>
            <a:chOff x="1227772" y="2107576"/>
            <a:chExt cx="2712144" cy="137709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227772" y="2107576"/>
              <a:ext cx="1277895" cy="128930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E4E7DD-D910-2186-9D74-8BDB55D4116B}"/>
                </a:ext>
              </a:extLst>
            </p:cNvPr>
            <p:cNvSpPr/>
            <p:nvPr/>
          </p:nvSpPr>
          <p:spPr>
            <a:xfrm>
              <a:off x="2466717" y="311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HR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B892DB-3BC3-E434-7B69-34461A144E95}"/>
              </a:ext>
            </a:extLst>
          </p:cNvPr>
          <p:cNvCxnSpPr/>
          <p:nvPr/>
        </p:nvCxnSpPr>
        <p:spPr>
          <a:xfrm>
            <a:off x="500743" y="3603303"/>
            <a:ext cx="0" cy="69535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F13B001-93FD-9429-7161-003EA7234726}"/>
              </a:ext>
            </a:extLst>
          </p:cNvPr>
          <p:cNvSpPr/>
          <p:nvPr/>
        </p:nvSpPr>
        <p:spPr>
          <a:xfrm>
            <a:off x="11133994" y="889687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33B3EE5-0733-A18A-1710-FBD7B2FEDA67}"/>
              </a:ext>
            </a:extLst>
          </p:cNvPr>
          <p:cNvCxnSpPr>
            <a:cxnSpLocks/>
            <a:stCxn id="22" idx="0"/>
            <a:endCxn id="8" idx="2"/>
          </p:cNvCxnSpPr>
          <p:nvPr/>
        </p:nvCxnSpPr>
        <p:spPr>
          <a:xfrm rot="5400000" flipH="1" flipV="1">
            <a:off x="5410888" y="-3615530"/>
            <a:ext cx="937971" cy="10508242"/>
          </a:xfrm>
          <a:prstGeom prst="bentConnector2">
            <a:avLst/>
          </a:prstGeom>
          <a:ln w="28575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B9ECAB6-AAC8-80E1-B89E-1F5414DE4FA8}"/>
              </a:ext>
            </a:extLst>
          </p:cNvPr>
          <p:cNvCxnSpPr>
            <a:cxnSpLocks/>
            <a:stCxn id="2" idx="3"/>
            <a:endCxn id="8" idx="4"/>
          </p:cNvCxnSpPr>
          <p:nvPr/>
        </p:nvCxnSpPr>
        <p:spPr>
          <a:xfrm flipV="1">
            <a:off x="7256593" y="1449523"/>
            <a:ext cx="4144715" cy="4187696"/>
          </a:xfrm>
          <a:prstGeom prst="bentConnector2">
            <a:avLst/>
          </a:prstGeom>
          <a:ln w="28575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CB743E4-4126-49AE-4D59-4B2C65B45FCE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 flipH="1">
            <a:off x="8327926" y="1169605"/>
            <a:ext cx="3340696" cy="3302438"/>
          </a:xfrm>
          <a:prstGeom prst="bentConnector4">
            <a:avLst>
              <a:gd name="adj1" fmla="val -6843"/>
              <a:gd name="adj2" fmla="val 119184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9FE590E-3FC5-E35F-6C81-E704EB136217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 flipH="1">
            <a:off x="2988178" y="1169605"/>
            <a:ext cx="8680444" cy="5141435"/>
          </a:xfrm>
          <a:prstGeom prst="bentConnector4">
            <a:avLst>
              <a:gd name="adj1" fmla="val -2634"/>
              <a:gd name="adj2" fmla="val 109019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D64BC8C-C53A-3F3E-3CD3-292AA85734E5}"/>
              </a:ext>
            </a:extLst>
          </p:cNvPr>
          <p:cNvSpPr/>
          <p:nvPr/>
        </p:nvSpPr>
        <p:spPr>
          <a:xfrm>
            <a:off x="487680" y="1519290"/>
            <a:ext cx="289949" cy="2807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8680F9C-D873-A762-8B9E-7DFBD32F20E9}"/>
              </a:ext>
            </a:extLst>
          </p:cNvPr>
          <p:cNvSpPr/>
          <p:nvPr/>
        </p:nvSpPr>
        <p:spPr>
          <a:xfrm>
            <a:off x="7485308" y="5498085"/>
            <a:ext cx="289949" cy="2807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16C4C4-834A-5528-2FDA-4F9D2BB4E7D2}"/>
              </a:ext>
            </a:extLst>
          </p:cNvPr>
          <p:cNvSpPr/>
          <p:nvPr/>
        </p:nvSpPr>
        <p:spPr>
          <a:xfrm>
            <a:off x="970911" y="1191465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Embedding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72428A-418C-A4DB-1C1A-54CB857E6C6A}"/>
              </a:ext>
            </a:extLst>
          </p:cNvPr>
          <p:cNvSpPr/>
          <p:nvPr/>
        </p:nvSpPr>
        <p:spPr>
          <a:xfrm>
            <a:off x="7898217" y="5654394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1655915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5394526" y="3075057"/>
            <a:ext cx="1402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Ethics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605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cial recognition: 'Contrary to popular belief, it hasn't been developed  to 'spy' on the public, but to make them safer.'">
            <a:extLst>
              <a:ext uri="{FF2B5EF4-FFF2-40B4-BE49-F238E27FC236}">
                <a16:creationId xmlns:a16="http://schemas.microsoft.com/office/drawing/2014/main" id="{7D012337-F944-CF23-6A14-91C90975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09" y="325118"/>
            <a:ext cx="8663577" cy="57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39A73-D8B7-AC6F-C1BC-3063E030E9DC}"/>
              </a:ext>
            </a:extLst>
          </p:cNvPr>
          <p:cNvSpPr txBox="1"/>
          <p:nvPr/>
        </p:nvSpPr>
        <p:spPr>
          <a:xfrm>
            <a:off x="3158309" y="6394380"/>
            <a:ext cx="8717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s-ES_tradnl" sz="1200" dirty="0" err="1">
                <a:solidFill>
                  <a:schemeClr val="bg2">
                    <a:lumMod val="75000"/>
                  </a:schemeClr>
                </a:solidFill>
              </a:rPr>
              <a:t>www.shponline.co.uk</a:t>
            </a:r>
            <a:r>
              <a:rPr lang="es-ES_tradnl" sz="1200" dirty="0">
                <a:solidFill>
                  <a:schemeClr val="bg2">
                    <a:lumMod val="75000"/>
                  </a:schemeClr>
                </a:solidFill>
              </a:rPr>
              <a:t>/technology-2/facial-recognition-boom-surveillance-fears-could-be-assuaged-by-built-in-privacy-protection/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79351-0A47-9390-E07D-07C4E3FBEC0C}"/>
              </a:ext>
            </a:extLst>
          </p:cNvPr>
          <p:cNvSpPr txBox="1"/>
          <p:nvPr/>
        </p:nvSpPr>
        <p:spPr>
          <a:xfrm>
            <a:off x="124761" y="278624"/>
            <a:ext cx="276212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Privacy</a:t>
            </a:r>
          </a:p>
          <a:p>
            <a:r>
              <a:rPr lang="en-US" sz="4000" dirty="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versus</a:t>
            </a:r>
          </a:p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Security</a:t>
            </a: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B0F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The eternal dilemma</a:t>
            </a: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CF25F-BC29-5A03-CC17-20CC901615DD}"/>
              </a:ext>
            </a:extLst>
          </p:cNvPr>
          <p:cNvSpPr txBox="1"/>
          <p:nvPr/>
        </p:nvSpPr>
        <p:spPr>
          <a:xfrm>
            <a:off x="124761" y="2798756"/>
            <a:ext cx="33499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77"/>
              </a:rPr>
              <a:t>Are we giving up </a:t>
            </a:r>
            <a:r>
              <a:rPr lang="en-US" sz="3200" dirty="0">
                <a:solidFill>
                  <a:schemeClr val="accent1"/>
                </a:solidFill>
                <a:latin typeface="Gill Sans MT" panose="020B0502020104020203" pitchFamily="34" charset="77"/>
              </a:rPr>
              <a:t>privacy</a:t>
            </a: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77"/>
              </a:rPr>
              <a:t> for </a:t>
            </a:r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security</a:t>
            </a: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481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7D549-1256-7E47-9A55-5328C043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21" y="169817"/>
            <a:ext cx="11394466" cy="65575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A7B30C-2C5A-2919-B2E4-BE9ECE3E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0" y="2500299"/>
            <a:ext cx="12038317" cy="30250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894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68246-2B27-0B49-82F9-21A5B3D61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" y="-16519"/>
            <a:ext cx="10528663" cy="7060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C23859-D83F-9321-B180-AD8C6DD2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1" y="866274"/>
            <a:ext cx="11581264" cy="6930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9874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E4A4-4224-224B-A8DC-5D032198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2766218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Gill Sans MT" panose="020B0502020104020203" pitchFamily="34" charset="77"/>
              </a:rPr>
              <a:t>Is the performance of an algorithm the same for all demographic groups?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170E0-8786-6D49-8A39-BC80B923B74A}"/>
              </a:ext>
            </a:extLst>
          </p:cNvPr>
          <p:cNvSpPr txBox="1"/>
          <p:nvPr/>
        </p:nvSpPr>
        <p:spPr>
          <a:xfrm>
            <a:off x="3843196" y="4892040"/>
            <a:ext cx="4277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Unfortunately, it is not ...</a:t>
            </a:r>
          </a:p>
        </p:txBody>
      </p:sp>
    </p:spTree>
    <p:extLst>
      <p:ext uri="{BB962C8B-B14F-4D97-AF65-F5344CB8AC3E}">
        <p14:creationId xmlns:p14="http://schemas.microsoft.com/office/powerpoint/2010/main" val="26036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9200CF6-D330-A442-B040-A185A9CE882C}"/>
              </a:ext>
            </a:extLst>
          </p:cNvPr>
          <p:cNvSpPr txBox="1">
            <a:spLocks/>
          </p:cNvSpPr>
          <p:nvPr/>
        </p:nvSpPr>
        <p:spPr>
          <a:xfrm>
            <a:off x="1822704" y="552894"/>
            <a:ext cx="9032530" cy="458081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accent2"/>
                </a:solidFill>
                <a:latin typeface="Trebuchet MS" panose="020B0703020202090204" pitchFamily="34" charset="0"/>
              </a:rPr>
              <a:t>Ethics:</a:t>
            </a:r>
          </a:p>
          <a:p>
            <a:pPr marL="0" indent="0">
              <a:buNone/>
            </a:pPr>
            <a:endParaRPr lang="en-US" sz="2000" dirty="0">
              <a:latin typeface="Trebuchet MS" panose="020B0703020202090204" pitchFamily="34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Ethics</a:t>
            </a:r>
            <a:r>
              <a:rPr lang="en-US" sz="2400" dirty="0">
                <a:latin typeface="Gill Sans MT" panose="020B0502020104020203" pitchFamily="34" charset="77"/>
              </a:rPr>
              <a:t> are shared principles that help us distinguish right from wrong.</a:t>
            </a:r>
          </a:p>
          <a:p>
            <a:pPr marL="0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In </a:t>
            </a:r>
            <a:r>
              <a:rPr lang="en-US" sz="2400" dirty="0">
                <a:solidFill>
                  <a:schemeClr val="accent1"/>
                </a:solidFill>
                <a:latin typeface="Gill Sans MT" panose="020B0502020104020203" pitchFamily="34" charset="77"/>
              </a:rPr>
              <a:t>Face Recognition</a:t>
            </a:r>
            <a:r>
              <a:rPr lang="en-US" sz="2400" dirty="0">
                <a:latin typeface="Gill Sans MT" panose="020B0502020104020203" pitchFamily="34" charset="77"/>
              </a:rPr>
              <a:t>, there are possible undesired consequences, for privacy, fairness, etc... 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How do we decide what is OK to do? → </a:t>
            </a:r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ETHICS!</a:t>
            </a:r>
            <a:r>
              <a:rPr lang="en-US" sz="2400" dirty="0">
                <a:latin typeface="Gill Sans MT" panose="020B0502020104020203" pitchFamily="34" charset="77"/>
              </a:rPr>
              <a:t> </a:t>
            </a:r>
          </a:p>
          <a:p>
            <a:endParaRPr lang="en-US" sz="2000" dirty="0">
              <a:latin typeface="Trebuchet MS" panose="020B070302020209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4D658-E9E6-9332-5912-ED9EC209D783}"/>
              </a:ext>
            </a:extLst>
          </p:cNvPr>
          <p:cNvSpPr txBox="1">
            <a:spLocks/>
          </p:cNvSpPr>
          <p:nvPr/>
        </p:nvSpPr>
        <p:spPr>
          <a:xfrm>
            <a:off x="1822704" y="4833212"/>
            <a:ext cx="9032530" cy="13847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We must be </a:t>
            </a: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ethical</a:t>
            </a:r>
            <a:r>
              <a:rPr lang="en-US" sz="2400" dirty="0">
                <a:latin typeface="Gill Sans MT" panose="020B0502020104020203" pitchFamily="34" charset="77"/>
              </a:rPr>
              <a:t> when using…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We must be </a:t>
            </a:r>
            <a:r>
              <a:rPr lang="en-US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ethical</a:t>
            </a:r>
            <a:r>
              <a:rPr lang="en-US" sz="2400" dirty="0">
                <a:latin typeface="Gill Sans MT" panose="020B0502020104020203" pitchFamily="34" charset="77"/>
              </a:rPr>
              <a:t> when developing…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We must be </a:t>
            </a:r>
            <a:r>
              <a:rPr lang="en-US" sz="2400" dirty="0">
                <a:solidFill>
                  <a:srgbClr val="0000FF"/>
                </a:solidFill>
                <a:latin typeface="Gill Sans MT" panose="020B0502020104020203" pitchFamily="34" charset="77"/>
              </a:rPr>
              <a:t>ethical</a:t>
            </a:r>
            <a:r>
              <a:rPr lang="en-US" sz="2400" dirty="0">
                <a:latin typeface="Gill Sans MT" panose="020B0502020104020203" pitchFamily="34" charset="77"/>
              </a:rPr>
              <a:t> when teaching… face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14423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3516736" y="3075057"/>
            <a:ext cx="2882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Bonus Track: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78D3D-3DC1-F758-D980-88E928DC99C6}"/>
              </a:ext>
            </a:extLst>
          </p:cNvPr>
          <p:cNvSpPr txBox="1"/>
          <p:nvPr/>
        </p:nvSpPr>
        <p:spPr>
          <a:xfrm>
            <a:off x="6272852" y="3075057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ChatGPT</a:t>
            </a:r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 ?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36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What about</a:t>
            </a:r>
            <a:b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</a:b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ChatGPT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2A6F68-CF80-9C52-E263-F3F714405E1A}"/>
              </a:ext>
            </a:extLst>
          </p:cNvPr>
          <p:cNvGrpSpPr/>
          <p:nvPr/>
        </p:nvGrpSpPr>
        <p:grpSpPr>
          <a:xfrm>
            <a:off x="254643" y="2858947"/>
            <a:ext cx="4745620" cy="3368233"/>
            <a:chOff x="254643" y="2858947"/>
            <a:chExt cx="4745620" cy="336823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5EC3F19-5D27-9C72-D965-D5831AEB14A8}"/>
                </a:ext>
              </a:extLst>
            </p:cNvPr>
            <p:cNvSpPr/>
            <p:nvPr/>
          </p:nvSpPr>
          <p:spPr>
            <a:xfrm>
              <a:off x="254643" y="2858947"/>
              <a:ext cx="4745620" cy="3368233"/>
            </a:xfrm>
            <a:prstGeom prst="roundRect">
              <a:avLst>
                <a:gd name="adj" fmla="val 720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A91BD1-701E-942F-73EB-6E7DC62C0441}"/>
                </a:ext>
              </a:extLst>
            </p:cNvPr>
            <p:cNvSpPr txBox="1"/>
            <p:nvPr/>
          </p:nvSpPr>
          <p:spPr>
            <a:xfrm>
              <a:off x="344684" y="3052872"/>
              <a:ext cx="4579472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ChatGPT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(...)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OpenAI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says that it is not ready to roll out facial recognition for public use as it may invite legal issues in jurisdictions that require consent for using biometric data.</a:t>
              </a:r>
            </a:p>
            <a:p>
              <a:pPr algn="just"/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BiometricUpdate.com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July/2023</a:t>
              </a:r>
              <a:endParaRPr lang="en-CL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4B70E594-8DA4-8A5D-CF2A-ADD7B1AE93E6}"/>
              </a:ext>
            </a:extLst>
          </p:cNvPr>
          <p:cNvSpPr/>
          <p:nvPr/>
        </p:nvSpPr>
        <p:spPr>
          <a:xfrm>
            <a:off x="1209541" y="4178461"/>
            <a:ext cx="1660980" cy="4413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12774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What about</a:t>
            </a:r>
            <a:b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</a:b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ChatGPT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41CE1E-03AC-6477-6A20-5AC3893544CD}"/>
              </a:ext>
            </a:extLst>
          </p:cNvPr>
          <p:cNvGrpSpPr/>
          <p:nvPr/>
        </p:nvGrpSpPr>
        <p:grpSpPr>
          <a:xfrm>
            <a:off x="5308678" y="75526"/>
            <a:ext cx="5004361" cy="1041724"/>
            <a:chOff x="5412853" y="75526"/>
            <a:chExt cx="5004361" cy="1041724"/>
          </a:xfrm>
        </p:grpSpPr>
        <p:pic>
          <p:nvPicPr>
            <p:cNvPr id="15" name="Picture 14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BA4962C8-31BB-485B-4D6C-6F984D3E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2853" y="75526"/>
              <a:ext cx="5004361" cy="104172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22007D-FDC7-60AB-3A8F-9A01F98FA64B}"/>
                </a:ext>
              </a:extLst>
            </p:cNvPr>
            <p:cNvSpPr txBox="1"/>
            <p:nvPr/>
          </p:nvSpPr>
          <p:spPr>
            <a:xfrm>
              <a:off x="6643868" y="253538"/>
              <a:ext cx="21705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1200" dirty="0">
                  <a:solidFill>
                    <a:schemeClr val="bg1">
                      <a:lumMod val="95000"/>
                    </a:schemeClr>
                  </a:solidFill>
                </a:rPr>
                <a:t>PROPMT (ChatBot Google Bard)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A6EA5D-341D-0BD5-8694-F76A88272220}"/>
              </a:ext>
            </a:extLst>
          </p:cNvPr>
          <p:cNvGrpSpPr/>
          <p:nvPr/>
        </p:nvGrpSpPr>
        <p:grpSpPr>
          <a:xfrm>
            <a:off x="5561583" y="1143006"/>
            <a:ext cx="6503091" cy="4302886"/>
            <a:chOff x="5665759" y="1143006"/>
            <a:chExt cx="5961090" cy="3956928"/>
          </a:xfrm>
        </p:grpSpPr>
        <p:pic>
          <p:nvPicPr>
            <p:cNvPr id="13" name="Picture 12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4F8A786E-B9D0-D187-DE34-449FCDC0F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4962" y="1417638"/>
              <a:ext cx="5941887" cy="368229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ADFD22-075B-F27D-06CF-6EDDEEB63E10}"/>
                </a:ext>
              </a:extLst>
            </p:cNvPr>
            <p:cNvSpPr txBox="1"/>
            <p:nvPr/>
          </p:nvSpPr>
          <p:spPr>
            <a:xfrm>
              <a:off x="5665759" y="1143006"/>
              <a:ext cx="1044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1200" dirty="0">
                  <a:solidFill>
                    <a:schemeClr val="bg1">
                      <a:lumMod val="95000"/>
                    </a:schemeClr>
                  </a:solidFill>
                </a:rPr>
                <a:t>INPUT 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E47F3E-C6FC-47BA-2865-93F5BD1947D8}"/>
              </a:ext>
            </a:extLst>
          </p:cNvPr>
          <p:cNvGrpSpPr/>
          <p:nvPr/>
        </p:nvGrpSpPr>
        <p:grpSpPr>
          <a:xfrm>
            <a:off x="5580787" y="5491111"/>
            <a:ext cx="6507038" cy="1013863"/>
            <a:chOff x="5684962" y="5352211"/>
            <a:chExt cx="6507038" cy="1013863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6BCE277-C844-761A-5955-C25EA4A6E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45" t="25816" b="45805"/>
            <a:stretch/>
          </p:blipFill>
          <p:spPr>
            <a:xfrm>
              <a:off x="5685812" y="5555847"/>
              <a:ext cx="6506188" cy="81022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148DC-B679-E943-B722-18869010F85F}"/>
                </a:ext>
              </a:extLst>
            </p:cNvPr>
            <p:cNvSpPr txBox="1"/>
            <p:nvPr/>
          </p:nvSpPr>
          <p:spPr>
            <a:xfrm>
              <a:off x="5684962" y="5352211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1200" dirty="0">
                  <a:solidFill>
                    <a:schemeClr val="bg1">
                      <a:lumMod val="95000"/>
                    </a:schemeClr>
                  </a:solidFill>
                </a:rPr>
                <a:t>OUTPUT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9C11F2C-2A2E-E41B-9ECF-9955F266D9C7}"/>
              </a:ext>
            </a:extLst>
          </p:cNvPr>
          <p:cNvSpPr/>
          <p:nvPr/>
        </p:nvSpPr>
        <p:spPr>
          <a:xfrm>
            <a:off x="11289171" y="5694748"/>
            <a:ext cx="775504" cy="8102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41853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What about</a:t>
            </a:r>
            <a:b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</a:b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ChatGPT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1189D6F-C8FF-A3D4-1478-DDCAA480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519" y="148592"/>
            <a:ext cx="8314481" cy="66110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9A896B-FFBB-9763-D8D2-B4C02742E910}"/>
              </a:ext>
            </a:extLst>
          </p:cNvPr>
          <p:cNvSpPr/>
          <p:nvPr/>
        </p:nvSpPr>
        <p:spPr>
          <a:xfrm>
            <a:off x="4036423" y="1097280"/>
            <a:ext cx="8155577" cy="5662337"/>
          </a:xfrm>
          <a:prstGeom prst="rect">
            <a:avLst/>
          </a:prstGeom>
          <a:solidFill>
            <a:srgbClr val="2123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2B3BC-585B-ADF3-0958-AF93913B4EC0}"/>
              </a:ext>
            </a:extLst>
          </p:cNvPr>
          <p:cNvSpPr txBox="1"/>
          <p:nvPr/>
        </p:nvSpPr>
        <p:spPr>
          <a:xfrm>
            <a:off x="4808171" y="97898"/>
            <a:ext cx="2170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>
                <a:solidFill>
                  <a:schemeClr val="bg1">
                    <a:lumMod val="95000"/>
                  </a:schemeClr>
                </a:solidFill>
              </a:rPr>
              <a:t>PROPMT (ChatBot Google Bard)</a:t>
            </a:r>
          </a:p>
        </p:txBody>
      </p:sp>
    </p:spTree>
    <p:extLst>
      <p:ext uri="{BB962C8B-B14F-4D97-AF65-F5344CB8AC3E}">
        <p14:creationId xmlns:p14="http://schemas.microsoft.com/office/powerpoint/2010/main" val="354868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B8206-5CCF-CF49-81A1-93B015FCD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11243A-E4D5-FC43-AB5E-77010483AC6A}"/>
              </a:ext>
            </a:extLst>
          </p:cNvPr>
          <p:cNvSpPr txBox="1"/>
          <p:nvPr/>
        </p:nvSpPr>
        <p:spPr>
          <a:xfrm>
            <a:off x="1784350" y="317501"/>
            <a:ext cx="86233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Gill Sans MT" panose="020B0502020104020203" pitchFamily="34" charset="77"/>
              </a:rPr>
              <a:t>Almost Always</a:t>
            </a:r>
          </a:p>
          <a:p>
            <a:pPr algn="ctr"/>
            <a:endParaRPr lang="en-US" sz="4000" b="1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Gill Sans MT" panose="020B0502020104020203" pitchFamily="34" charset="77"/>
              </a:rPr>
              <a:t>Doing the right thing does not automatically bring success. </a:t>
            </a:r>
          </a:p>
          <a:p>
            <a:pPr algn="ctr"/>
            <a:endParaRPr lang="en-US" sz="4000" b="1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Gill Sans MT" panose="020B0502020104020203" pitchFamily="34" charset="77"/>
              </a:rPr>
              <a:t>But compromising ethics almost always leads to failure </a:t>
            </a:r>
          </a:p>
          <a:p>
            <a:pPr algn="ctr"/>
            <a:endParaRPr lang="en-US" sz="4000" b="1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4000" b="1" i="1" dirty="0">
                <a:solidFill>
                  <a:schemeClr val="accent2"/>
                </a:solidFill>
                <a:latin typeface="Gill Sans MT" panose="020B0502020104020203" pitchFamily="34" charset="77"/>
              </a:rPr>
              <a:t>Erika Andersen</a:t>
            </a:r>
          </a:p>
          <a:p>
            <a:pPr algn="ctr"/>
            <a:endParaRPr lang="en-US" sz="4000" b="1" dirty="0" err="1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E4C63-C75E-6142-8323-B6CFEFD17B8D}"/>
              </a:ext>
            </a:extLst>
          </p:cNvPr>
          <p:cNvSpPr txBox="1"/>
          <p:nvPr/>
        </p:nvSpPr>
        <p:spPr>
          <a:xfrm>
            <a:off x="1822704" y="6400800"/>
            <a:ext cx="860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From: Course ‘Data Science Ethics’ by University of Michigan. Prof. H.V. Jagadish</a:t>
            </a:r>
          </a:p>
        </p:txBody>
      </p:sp>
    </p:spTree>
    <p:extLst>
      <p:ext uri="{BB962C8B-B14F-4D97-AF65-F5344CB8AC3E}">
        <p14:creationId xmlns:p14="http://schemas.microsoft.com/office/powerpoint/2010/main" val="28906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8E2925-309B-71F2-9B18-9328C5CF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1210609"/>
            <a:ext cx="7899400" cy="55372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73FF8A-C2DE-5601-E5EE-643DB509506E}"/>
              </a:ext>
            </a:extLst>
          </p:cNvPr>
          <p:cNvSpPr/>
          <p:nvPr/>
        </p:nvSpPr>
        <p:spPr>
          <a:xfrm>
            <a:off x="3104964" y="1486380"/>
            <a:ext cx="6544492" cy="412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ECA9AD7-18BC-3E20-BCF3-29744B741014}"/>
              </a:ext>
            </a:extLst>
          </p:cNvPr>
          <p:cNvSpPr/>
          <p:nvPr/>
        </p:nvSpPr>
        <p:spPr>
          <a:xfrm>
            <a:off x="3082833" y="2387717"/>
            <a:ext cx="3801292" cy="3227889"/>
          </a:xfrm>
          <a:custGeom>
            <a:avLst/>
            <a:gdLst>
              <a:gd name="connsiteX0" fmla="*/ 0 w 4010297"/>
              <a:gd name="connsiteY0" fmla="*/ 2473458 h 2487883"/>
              <a:gd name="connsiteX1" fmla="*/ 117566 w 4010297"/>
              <a:gd name="connsiteY1" fmla="*/ 2342829 h 2487883"/>
              <a:gd name="connsiteX2" fmla="*/ 365760 w 4010297"/>
              <a:gd name="connsiteY2" fmla="*/ 1441492 h 2487883"/>
              <a:gd name="connsiteX3" fmla="*/ 627017 w 4010297"/>
              <a:gd name="connsiteY3" fmla="*/ 370338 h 2487883"/>
              <a:gd name="connsiteX4" fmla="*/ 901337 w 4010297"/>
              <a:gd name="connsiteY4" fmla="*/ 4578 h 2487883"/>
              <a:gd name="connsiteX5" fmla="*/ 1175657 w 4010297"/>
              <a:gd name="connsiteY5" fmla="*/ 239709 h 2487883"/>
              <a:gd name="connsiteX6" fmla="*/ 1685109 w 4010297"/>
              <a:gd name="connsiteY6" fmla="*/ 1232487 h 2487883"/>
              <a:gd name="connsiteX7" fmla="*/ 2272937 w 4010297"/>
              <a:gd name="connsiteY7" fmla="*/ 2055447 h 2487883"/>
              <a:gd name="connsiteX8" fmla="*/ 3069771 w 4010297"/>
              <a:gd name="connsiteY8" fmla="*/ 2421207 h 2487883"/>
              <a:gd name="connsiteX9" fmla="*/ 4010297 w 4010297"/>
              <a:gd name="connsiteY9" fmla="*/ 2486521 h 248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0297" h="2487883">
                <a:moveTo>
                  <a:pt x="0" y="2473458"/>
                </a:moveTo>
                <a:cubicBezTo>
                  <a:pt x="28303" y="2494140"/>
                  <a:pt x="56606" y="2514823"/>
                  <a:pt x="117566" y="2342829"/>
                </a:cubicBezTo>
                <a:cubicBezTo>
                  <a:pt x="178526" y="2170835"/>
                  <a:pt x="280852" y="1770240"/>
                  <a:pt x="365760" y="1441492"/>
                </a:cubicBezTo>
                <a:cubicBezTo>
                  <a:pt x="450668" y="1112744"/>
                  <a:pt x="537754" y="609824"/>
                  <a:pt x="627017" y="370338"/>
                </a:cubicBezTo>
                <a:cubicBezTo>
                  <a:pt x="716280" y="130852"/>
                  <a:pt x="809897" y="26349"/>
                  <a:pt x="901337" y="4578"/>
                </a:cubicBezTo>
                <a:cubicBezTo>
                  <a:pt x="992777" y="-17193"/>
                  <a:pt x="1045028" y="35058"/>
                  <a:pt x="1175657" y="239709"/>
                </a:cubicBezTo>
                <a:cubicBezTo>
                  <a:pt x="1306286" y="444360"/>
                  <a:pt x="1502229" y="929864"/>
                  <a:pt x="1685109" y="1232487"/>
                </a:cubicBezTo>
                <a:cubicBezTo>
                  <a:pt x="1867989" y="1535110"/>
                  <a:pt x="2042160" y="1857327"/>
                  <a:pt x="2272937" y="2055447"/>
                </a:cubicBezTo>
                <a:cubicBezTo>
                  <a:pt x="2503714" y="2253567"/>
                  <a:pt x="2780211" y="2349361"/>
                  <a:pt x="3069771" y="2421207"/>
                </a:cubicBezTo>
                <a:cubicBezTo>
                  <a:pt x="3359331" y="2493053"/>
                  <a:pt x="3684814" y="2489787"/>
                  <a:pt x="4010297" y="2486521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EB6B07C-FDBB-9DE5-EB51-7A64FF5F6100}"/>
              </a:ext>
            </a:extLst>
          </p:cNvPr>
          <p:cNvSpPr/>
          <p:nvPr/>
        </p:nvSpPr>
        <p:spPr>
          <a:xfrm flipH="1">
            <a:off x="2769321" y="3720129"/>
            <a:ext cx="6074232" cy="1895036"/>
          </a:xfrm>
          <a:custGeom>
            <a:avLst/>
            <a:gdLst>
              <a:gd name="connsiteX0" fmla="*/ 0 w 4010297"/>
              <a:gd name="connsiteY0" fmla="*/ 2473458 h 2487883"/>
              <a:gd name="connsiteX1" fmla="*/ 117566 w 4010297"/>
              <a:gd name="connsiteY1" fmla="*/ 2342829 h 2487883"/>
              <a:gd name="connsiteX2" fmla="*/ 365760 w 4010297"/>
              <a:gd name="connsiteY2" fmla="*/ 1441492 h 2487883"/>
              <a:gd name="connsiteX3" fmla="*/ 627017 w 4010297"/>
              <a:gd name="connsiteY3" fmla="*/ 370338 h 2487883"/>
              <a:gd name="connsiteX4" fmla="*/ 901337 w 4010297"/>
              <a:gd name="connsiteY4" fmla="*/ 4578 h 2487883"/>
              <a:gd name="connsiteX5" fmla="*/ 1175657 w 4010297"/>
              <a:gd name="connsiteY5" fmla="*/ 239709 h 2487883"/>
              <a:gd name="connsiteX6" fmla="*/ 1685109 w 4010297"/>
              <a:gd name="connsiteY6" fmla="*/ 1232487 h 2487883"/>
              <a:gd name="connsiteX7" fmla="*/ 2272937 w 4010297"/>
              <a:gd name="connsiteY7" fmla="*/ 2055447 h 2487883"/>
              <a:gd name="connsiteX8" fmla="*/ 3069771 w 4010297"/>
              <a:gd name="connsiteY8" fmla="*/ 2421207 h 2487883"/>
              <a:gd name="connsiteX9" fmla="*/ 4010297 w 4010297"/>
              <a:gd name="connsiteY9" fmla="*/ 2486521 h 248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0297" h="2487883">
                <a:moveTo>
                  <a:pt x="0" y="2473458"/>
                </a:moveTo>
                <a:cubicBezTo>
                  <a:pt x="28303" y="2494140"/>
                  <a:pt x="56606" y="2514823"/>
                  <a:pt x="117566" y="2342829"/>
                </a:cubicBezTo>
                <a:cubicBezTo>
                  <a:pt x="178526" y="2170835"/>
                  <a:pt x="280852" y="1770240"/>
                  <a:pt x="365760" y="1441492"/>
                </a:cubicBezTo>
                <a:cubicBezTo>
                  <a:pt x="450668" y="1112744"/>
                  <a:pt x="537754" y="609824"/>
                  <a:pt x="627017" y="370338"/>
                </a:cubicBezTo>
                <a:cubicBezTo>
                  <a:pt x="716280" y="130852"/>
                  <a:pt x="809897" y="26349"/>
                  <a:pt x="901337" y="4578"/>
                </a:cubicBezTo>
                <a:cubicBezTo>
                  <a:pt x="992777" y="-17193"/>
                  <a:pt x="1045028" y="35058"/>
                  <a:pt x="1175657" y="239709"/>
                </a:cubicBezTo>
                <a:cubicBezTo>
                  <a:pt x="1306286" y="444360"/>
                  <a:pt x="1502229" y="929864"/>
                  <a:pt x="1685109" y="1232487"/>
                </a:cubicBezTo>
                <a:cubicBezTo>
                  <a:pt x="1867989" y="1535110"/>
                  <a:pt x="2042160" y="1857327"/>
                  <a:pt x="2272937" y="2055447"/>
                </a:cubicBezTo>
                <a:cubicBezTo>
                  <a:pt x="2503714" y="2253567"/>
                  <a:pt x="2780211" y="2349361"/>
                  <a:pt x="3069771" y="2421207"/>
                </a:cubicBezTo>
                <a:cubicBezTo>
                  <a:pt x="3359331" y="2493053"/>
                  <a:pt x="3684814" y="2489787"/>
                  <a:pt x="4010297" y="2486521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F1DF33-C12B-A8AE-67E4-0A7ED968900B}"/>
              </a:ext>
            </a:extLst>
          </p:cNvPr>
          <p:cNvGrpSpPr/>
          <p:nvPr/>
        </p:nvGrpSpPr>
        <p:grpSpPr>
          <a:xfrm>
            <a:off x="4883148" y="3475755"/>
            <a:ext cx="1119409" cy="2360556"/>
            <a:chOff x="4883148" y="3086655"/>
            <a:chExt cx="1119409" cy="236055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29650E-6428-2975-4B47-B193477972BA}"/>
                </a:ext>
              </a:extLst>
            </p:cNvPr>
            <p:cNvCxnSpPr>
              <a:cxnSpLocks/>
            </p:cNvCxnSpPr>
            <p:nvPr/>
          </p:nvCxnSpPr>
          <p:spPr>
            <a:xfrm>
              <a:off x="5442853" y="3953691"/>
              <a:ext cx="0" cy="149352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E17184-DE99-61D5-B2AE-3AF064D68301}"/>
                </a:ext>
              </a:extLst>
            </p:cNvPr>
            <p:cNvSpPr txBox="1"/>
            <p:nvPr/>
          </p:nvSpPr>
          <p:spPr>
            <a:xfrm>
              <a:off x="4883148" y="3086655"/>
              <a:ext cx="11194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Global</a:t>
              </a:r>
            </a:p>
            <a:p>
              <a:pPr algn="ctr"/>
              <a:r>
                <a:rPr lang="es-ES_tradnl" dirty="0" err="1"/>
                <a:t>Threshold</a:t>
              </a:r>
              <a:endParaRPr lang="es-ES_tradnl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74D201C-7F5E-38CB-87B5-C72849903F2E}"/>
              </a:ext>
            </a:extLst>
          </p:cNvPr>
          <p:cNvSpPr/>
          <p:nvPr/>
        </p:nvSpPr>
        <p:spPr>
          <a:xfrm>
            <a:off x="1203960" y="5913674"/>
            <a:ext cx="9265920" cy="2675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3" name="Google Shape;230;p31">
            <a:extLst>
              <a:ext uri="{FF2B5EF4-FFF2-40B4-BE49-F238E27FC236}">
                <a16:creationId xmlns:a16="http://schemas.microsoft.com/office/drawing/2014/main" id="{F211E7B7-0017-27CD-DAD2-57FF807EB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520" y="13391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accent2"/>
                </a:solidFill>
                <a:latin typeface="Gill Sans MT" panose="020B0502020104020203" pitchFamily="34" charset="77"/>
              </a:rPr>
              <a:t>Genuine – Impostor Distribution for VGG</a:t>
            </a:r>
            <a:endParaRPr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551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6993</TotalTime>
  <Words>2454</Words>
  <Application>Microsoft Macintosh PowerPoint</Application>
  <PresentationFormat>Widescreen</PresentationFormat>
  <Paragraphs>869</Paragraphs>
  <Slides>85</Slides>
  <Notes>17</Notes>
  <HiddenSlides>1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Average</vt:lpstr>
      <vt:lpstr>Calibri</vt:lpstr>
      <vt:lpstr>Calibri Light</vt:lpstr>
      <vt:lpstr>Gill Sans</vt:lpstr>
      <vt:lpstr>Gill Sans MT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How good is an algorithm?</vt:lpstr>
      <vt:lpstr>PowerPoint Presentation</vt:lpstr>
      <vt:lpstr>PowerPoint Presentation</vt:lpstr>
      <vt:lpstr>PowerPoint Presentation</vt:lpstr>
      <vt:lpstr>Face Verification using a Global Threshold</vt:lpstr>
      <vt:lpstr>Is the performance of an algorithm the same for all demographic groups?</vt:lpstr>
      <vt:lpstr>Genuine – Impostor Distribution for VGG</vt:lpstr>
      <vt:lpstr>Genuine – Impostor Distribution for VGG</vt:lpstr>
      <vt:lpstr>Face Verification using  Demographic Thresholds</vt:lpstr>
      <vt:lpstr>Should we use demographics in operational settings?</vt:lpstr>
      <vt:lpstr>PowerPoint Presentation</vt:lpstr>
      <vt:lpstr>Face Verification using  Soft Thresholds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Transformer (ViT)</vt:lpstr>
      <vt:lpstr>Visual Transformer (ViT)</vt:lpstr>
      <vt:lpstr>PowerPoint Presentation</vt:lpstr>
      <vt:lpstr>Is color  relevant  in Face  Recognition?</vt:lpstr>
      <vt:lpstr>Is color  relevant  in Face  Recognition?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 ChatGPT?</vt:lpstr>
      <vt:lpstr>What about  ChatGPT?</vt:lpstr>
      <vt:lpstr>What about  ChatGPT?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113</cp:revision>
  <dcterms:created xsi:type="dcterms:W3CDTF">2021-11-22T12:08:30Z</dcterms:created>
  <dcterms:modified xsi:type="dcterms:W3CDTF">2023-11-30T13:38:34Z</dcterms:modified>
</cp:coreProperties>
</file>